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76" r:id="rId5"/>
    <p:sldMasterId id="2147483777" r:id="rId6"/>
    <p:sldMasterId id="2147483778" r:id="rId7"/>
    <p:sldMasterId id="2147483779" r:id="rId8"/>
    <p:sldMasterId id="2147483780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</p:sldIdLst>
  <p:sldSz cy="5143500" cx="9144000"/>
  <p:notesSz cx="6858000" cy="9144000"/>
  <p:embeddedFontLst>
    <p:embeddedFont>
      <p:font typeface="Rubik Medium"/>
      <p:regular r:id="rId51"/>
      <p:bold r:id="rId52"/>
      <p:italic r:id="rId53"/>
      <p:boldItalic r:id="rId54"/>
    </p:embeddedFont>
    <p:embeddedFont>
      <p:font typeface="Rubik Light"/>
      <p:regular r:id="rId55"/>
      <p:bold r:id="rId56"/>
      <p:italic r:id="rId57"/>
      <p:boldItalic r:id="rId58"/>
    </p:embeddedFont>
    <p:embeddedFont>
      <p:font typeface="Lato"/>
      <p:regular r:id="rId59"/>
      <p:bold r:id="rId60"/>
      <p:italic r:id="rId61"/>
      <p:boldItalic r:id="rId62"/>
    </p:embeddedFont>
    <p:embeddedFont>
      <p:font typeface="Rubik"/>
      <p:regular r:id="rId63"/>
      <p:bold r:id="rId64"/>
      <p:italic r:id="rId65"/>
      <p:boldItalic r:id="rId66"/>
    </p:embeddedFont>
    <p:embeddedFont>
      <p:font typeface="Helvetica Neue Light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AB23114-0A89-4041-8894-1324CE63EF44}">
  <a:tblStyle styleId="{8AB23114-0A89-4041-8894-1324CE63EF4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B7E6C935-D421-4EED-8A9D-00195A353E7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70" Type="http://schemas.openxmlformats.org/officeDocument/2006/relationships/font" Target="fonts/HelveticaNeueLight-boldItalic.fntdata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62" Type="http://schemas.openxmlformats.org/officeDocument/2006/relationships/font" Target="fonts/Lato-boldItalic.fntdata"/><Relationship Id="rId61" Type="http://schemas.openxmlformats.org/officeDocument/2006/relationships/font" Target="fonts/Lato-italic.fntdata"/><Relationship Id="rId20" Type="http://schemas.openxmlformats.org/officeDocument/2006/relationships/slide" Target="slides/slide10.xml"/><Relationship Id="rId64" Type="http://schemas.openxmlformats.org/officeDocument/2006/relationships/font" Target="fonts/Rubik-bold.fntdata"/><Relationship Id="rId63" Type="http://schemas.openxmlformats.org/officeDocument/2006/relationships/font" Target="fonts/Rubik-regular.fntdata"/><Relationship Id="rId22" Type="http://schemas.openxmlformats.org/officeDocument/2006/relationships/slide" Target="slides/slide12.xml"/><Relationship Id="rId66" Type="http://schemas.openxmlformats.org/officeDocument/2006/relationships/font" Target="fonts/Rubik-boldItalic.fntdata"/><Relationship Id="rId21" Type="http://schemas.openxmlformats.org/officeDocument/2006/relationships/slide" Target="slides/slide11.xml"/><Relationship Id="rId65" Type="http://schemas.openxmlformats.org/officeDocument/2006/relationships/font" Target="fonts/Rubik-italic.fntdata"/><Relationship Id="rId24" Type="http://schemas.openxmlformats.org/officeDocument/2006/relationships/slide" Target="slides/slide14.xml"/><Relationship Id="rId68" Type="http://schemas.openxmlformats.org/officeDocument/2006/relationships/font" Target="fonts/HelveticaNeueLight-bold.fntdata"/><Relationship Id="rId23" Type="http://schemas.openxmlformats.org/officeDocument/2006/relationships/slide" Target="slides/slide13.xml"/><Relationship Id="rId67" Type="http://schemas.openxmlformats.org/officeDocument/2006/relationships/font" Target="fonts/HelveticaNeueLight-regular.fntdata"/><Relationship Id="rId60" Type="http://schemas.openxmlformats.org/officeDocument/2006/relationships/font" Target="fonts/Lato-bold.fntdata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69" Type="http://schemas.openxmlformats.org/officeDocument/2006/relationships/font" Target="fonts/HelveticaNeueLight-italic.fntdata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51" Type="http://schemas.openxmlformats.org/officeDocument/2006/relationships/font" Target="fonts/RubikMedium-regular.fntdata"/><Relationship Id="rId50" Type="http://schemas.openxmlformats.org/officeDocument/2006/relationships/slide" Target="slides/slide40.xml"/><Relationship Id="rId53" Type="http://schemas.openxmlformats.org/officeDocument/2006/relationships/font" Target="fonts/RubikMedium-italic.fntdata"/><Relationship Id="rId52" Type="http://schemas.openxmlformats.org/officeDocument/2006/relationships/font" Target="fonts/RubikMedium-bold.fntdata"/><Relationship Id="rId11" Type="http://schemas.openxmlformats.org/officeDocument/2006/relationships/slide" Target="slides/slide1.xml"/><Relationship Id="rId55" Type="http://schemas.openxmlformats.org/officeDocument/2006/relationships/font" Target="fonts/RubikLight-regular.fntdata"/><Relationship Id="rId10" Type="http://schemas.openxmlformats.org/officeDocument/2006/relationships/notesMaster" Target="notesMasters/notesMaster1.xml"/><Relationship Id="rId54" Type="http://schemas.openxmlformats.org/officeDocument/2006/relationships/font" Target="fonts/RubikMedium-boldItalic.fntdata"/><Relationship Id="rId13" Type="http://schemas.openxmlformats.org/officeDocument/2006/relationships/slide" Target="slides/slide3.xml"/><Relationship Id="rId57" Type="http://schemas.openxmlformats.org/officeDocument/2006/relationships/font" Target="fonts/RubikLight-italic.fntdata"/><Relationship Id="rId12" Type="http://schemas.openxmlformats.org/officeDocument/2006/relationships/slide" Target="slides/slide2.xml"/><Relationship Id="rId56" Type="http://schemas.openxmlformats.org/officeDocument/2006/relationships/font" Target="fonts/RubikLight-bold.fntdata"/><Relationship Id="rId15" Type="http://schemas.openxmlformats.org/officeDocument/2006/relationships/slide" Target="slides/slide5.xml"/><Relationship Id="rId59" Type="http://schemas.openxmlformats.org/officeDocument/2006/relationships/font" Target="fonts/Lato-regular.fntdata"/><Relationship Id="rId14" Type="http://schemas.openxmlformats.org/officeDocument/2006/relationships/slide" Target="slides/slide4.xml"/><Relationship Id="rId58" Type="http://schemas.openxmlformats.org/officeDocument/2006/relationships/font" Target="fonts/RubikLight-boldItalic.fntdata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yJ6Sp8zOjxyOxCHEJ4Se9xZebvY4RxmlpP0sNvlZscU/edit#slide=id.g6d7104af44_0_217" TargetMode="Externa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6d89406ab0_0_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6d89406ab0_0_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 Light"/>
                <a:ea typeface="Rubik Light"/>
                <a:cs typeface="Rubik Light"/>
                <a:sym typeface="Rubik Light"/>
              </a:rPr>
              <a:t>¡RECUERDEN </a:t>
            </a:r>
            <a:r>
              <a:rPr b="1" lang="es" sz="18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TOMAR ASISTENCIA</a:t>
            </a:r>
            <a:r>
              <a:rPr lang="es" sz="1800">
                <a:latin typeface="Rubik Light"/>
                <a:ea typeface="Rubik Light"/>
                <a:cs typeface="Rubik Light"/>
                <a:sym typeface="Rubik Light"/>
              </a:rPr>
              <a:t> utilizando el link a Google Forms que recibieron!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6d89406ab0_0_9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6d89406ab0_0_9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6d89406ab0_0_9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6d89406ab0_0_9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6d89406ab0_0_9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6d89406ab0_0_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d89406ab0_0_9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d89406ab0_0_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6d89406ab0_0_9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6d89406ab0_0_9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6d89406ab0_0_9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6d89406ab0_0_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6d89406ab0_0_9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6d89406ab0_0_9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6d89406ab0_0_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6d89406ab0_0_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6d89406ab0_0_10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6d89406ab0_0_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6d89406ab0_0_1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6d89406ab0_0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6d89406ab0_0_8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4" name="Google Shape;614;g6d89406ab0_0_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6d89406ab0_0_10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6d89406ab0_0_1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6d89406ab0_0_10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6d89406ab0_0_10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6d89406ab0_0_1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6d89406ab0_0_1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6d89406ab0_0_10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6d89406ab0_0_10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6d89406ab0_0_10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6d89406ab0_0_1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6d89406ab0_0_1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6d89406ab0_0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6d89406ab0_0_10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6d89406ab0_0_10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6d89406ab0_0_10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3" name="Google Shape;813;g6d89406ab0_0_10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Kernels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6d89406ab0_0_10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6d89406ab0_0_10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6d89406ab0_0_1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6d89406ab0_0_1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6d89406ab0_0_9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g6d89406ab0_0_9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ubik Medium"/>
                <a:ea typeface="Rubik Medium"/>
                <a:cs typeface="Rubik Medium"/>
                <a:sym typeface="Rubik Medium"/>
              </a:rPr>
              <a:t>Agenda de la clase: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¿Cómo anduvieron?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(15 minutos)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ubik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Data Science en mi vida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(30 minutos)</a:t>
            </a:r>
            <a:endParaRPr sz="1400"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Repaso: Sistemas de recomendación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(30 minutos)</a:t>
            </a:r>
            <a:endParaRPr sz="1400"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ubik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Break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(15 minutos)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ubik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Hands-on training: Sistemas de recomendación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(70 minutos)</a:t>
            </a:r>
            <a:endParaRPr sz="1400"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ubik Light"/>
              <a:buChar char="-"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Cierre  </a:t>
            </a:r>
            <a:r>
              <a:rPr b="1" lang="es" sz="1400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(5 minutos)</a:t>
            </a:r>
            <a:endParaRPr sz="14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6d89406ab0_0_10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6d89406ab0_0_10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6d89406ab0_0_1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6d89406ab0_0_1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6d89406ab0_0_1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6d89406ab0_0_1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6d89406ab0_0_1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6d89406ab0_0_1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6d89406ab0_0_1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6d89406ab0_0_1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6d89406ab0_0_11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9" name="Google Shape;889;g6d89406ab0_0_1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6d89406ab0_0_11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4" name="Google Shape;894;g6d89406ab0_0_1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6d89406ab0_0_1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6d89406ab0_0_1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6d89406ab0_0_1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6d89406ab0_0_1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6d89406ab0_0_11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4" name="Google Shape;914;g6d89406ab0_0_1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Recuerden crear una tarjeta en el Trello para la clase con lo siguiente:</a:t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Medium"/>
              <a:buChar char="●"/>
            </a:pPr>
            <a:r>
              <a:rPr lang="es" sz="14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PDF de la clase</a:t>
            </a:r>
            <a:endParaRPr sz="1400">
              <a:solidFill>
                <a:srgbClr val="E1446D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Medium"/>
              <a:buChar char="●"/>
            </a:pPr>
            <a:r>
              <a:rPr lang="es" sz="14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Materiales extra</a:t>
            </a: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 que hayan mostrado o hecho en clase (links, bibliografía, artículos)</a:t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Recomendamos hacer una </a:t>
            </a:r>
            <a:r>
              <a:rPr lang="es" sz="1400">
                <a:solidFill>
                  <a:srgbClr val="E1446D"/>
                </a:solidFill>
                <a:latin typeface="Rubik Medium"/>
                <a:ea typeface="Rubik Medium"/>
                <a:cs typeface="Rubik Medium"/>
                <a:sym typeface="Rubik Medium"/>
              </a:rPr>
              <a:t>reflexión como Equipo Docente</a:t>
            </a:r>
            <a:r>
              <a:rPr lang="es" sz="1400">
                <a:latin typeface="Rubik Medium"/>
                <a:ea typeface="Rubik Medium"/>
                <a:cs typeface="Rubik Medium"/>
                <a:sym typeface="Rubik Medium"/>
              </a:rPr>
              <a:t> para registrar y compartir:</a:t>
            </a:r>
            <a:endParaRPr sz="1400"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1- ¿Cómo respondió el grupo a las consignas? ¿cómo fue la participación?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2- ¿Cómo fue nuestra performance como equipo?¿todos nos sentimos cómodos en nuestros roles? ¿alguien necesita ayuda para la próxima?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3- ¿Qué nos gustaría mejorar para la clase que viene?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6d89406ab0_0_9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6d89406ab0_0_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Mentores / Tutores: si quieren, pueden mostrar el </a:t>
            </a:r>
            <a:r>
              <a:rPr b="1" lang="es">
                <a:solidFill>
                  <a:srgbClr val="E1446D"/>
                </a:solidFill>
              </a:rPr>
              <a:t>plan de estudios y el cronograma de encuentros</a:t>
            </a:r>
            <a:r>
              <a:rPr lang="es"/>
              <a:t> para profundizar sobre los contenidos y temas a ver en cada encuentro / semana: </a:t>
            </a:r>
            <a:r>
              <a:rPr lang="es" u="sng">
                <a:solidFill>
                  <a:schemeClr val="accent5"/>
                </a:solidFill>
                <a:hlinkClick r:id="rId2"/>
              </a:rPr>
              <a:t>https://docs.google.com/presentation/d/1yJ6Sp8zOjxyOxCHEJ4Se9xZebvY4RxmlpP0sNvlZscU/edit#slide=id.g6d7104af44_0_217</a:t>
            </a:r>
            <a:endParaRPr b="1" sz="14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6d89406ab0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6d89406ab0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6d89406ab0_0_9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6d89406ab0_0_9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ubik"/>
                <a:ea typeface="Rubik"/>
                <a:cs typeface="Rubik"/>
                <a:sym typeface="Rubik"/>
              </a:rPr>
              <a:t>Preguntamos si tienen dudas o comentarios de la clase anterior. Podemos poner en común el notebook de la clase anterior.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6d89406ab0_0_9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7" name="Google Shape;637;g6d89406ab0_0_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/>
              <a:t>Mentores/as &amp; Tutores/as:</a:t>
            </a:r>
            <a:r>
              <a:rPr lang="es" sz="1400"/>
              <a:t> esta actividad está pensada para esta etapa de la carrera porque consideramos que los/as estudiantes ya adquirieron los conocimientos fundamentales en un flujo de DS con ML.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El objetivo es que en lo posible todos los estudiantes puedan presentar la consigna de la diapositiva siguiente.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El formato será el siguiente: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 sz="1400"/>
              <a:t>Cada primer encuentro de la semana —idealmente con la presencia del/de la tutor/a— 2 o 3 alumnos/as deberán presentar la consigna de la diapositiva siguiente.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 sz="1400"/>
              <a:t>Los encuentros en los que habrá esta actividad son 5 en total: el 33, 35, 37, 39, 41</a:t>
            </a:r>
            <a:endParaRPr sz="18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6d89406ab0_0_9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2" name="Google Shape;642;g6d89406ab0_0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6d89406ab0_0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8" name="Google Shape;648;g6d89406ab0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>
                <a:solidFill>
                  <a:srgbClr val="E1446D"/>
                </a:solidFill>
              </a:rPr>
              <a:t>Mentores/as</a:t>
            </a:r>
            <a:r>
              <a:rPr lang="es"/>
              <a:t>: tengan el dataset en un pendrive por las dudas.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6d89406ab0_0_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6d89406ab0_0_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6.png"/><Relationship Id="rId3" Type="http://schemas.openxmlformats.org/officeDocument/2006/relationships/image" Target="../media/image34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4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4.png"/><Relationship Id="rId3" Type="http://schemas.openxmlformats.org/officeDocument/2006/relationships/image" Target="../media/image51.gif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4.png"/><Relationship Id="rId3" Type="http://schemas.openxmlformats.org/officeDocument/2006/relationships/image" Target="../media/image50.gif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1.png"/><Relationship Id="rId3" Type="http://schemas.openxmlformats.org/officeDocument/2006/relationships/image" Target="../media/image44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2.png"/><Relationship Id="rId3" Type="http://schemas.openxmlformats.org/officeDocument/2006/relationships/image" Target="../media/image41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5.png"/><Relationship Id="rId3" Type="http://schemas.openxmlformats.org/officeDocument/2006/relationships/image" Target="../media/image43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2.jpg"/><Relationship Id="rId3" Type="http://schemas.openxmlformats.org/officeDocument/2006/relationships/image" Target="../media/image4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7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7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9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7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7.gif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0.gif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3.jpg"/><Relationship Id="rId3" Type="http://schemas.openxmlformats.org/officeDocument/2006/relationships/image" Target="../media/image5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8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Relationship Id="rId3" Type="http://schemas.openxmlformats.org/officeDocument/2006/relationships/image" Target="../media/image1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2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Relationship Id="rId3" Type="http://schemas.openxmlformats.org/officeDocument/2006/relationships/image" Target="../media/image16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png"/><Relationship Id="rId3" Type="http://schemas.openxmlformats.org/officeDocument/2006/relationships/image" Target="../media/image20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png"/><Relationship Id="rId3" Type="http://schemas.openxmlformats.org/officeDocument/2006/relationships/image" Target="../media/image20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Relationship Id="rId3" Type="http://schemas.openxmlformats.org/officeDocument/2006/relationships/image" Target="../media/image33.gif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Relationship Id="rId3" Type="http://schemas.openxmlformats.org/officeDocument/2006/relationships/image" Target="../media/image38.gif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8.jpg"/><Relationship Id="rId3" Type="http://schemas.openxmlformats.org/officeDocument/2006/relationships/image" Target="../media/image2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.png"/><Relationship Id="rId3" Type="http://schemas.openxmlformats.org/officeDocument/2006/relationships/image" Target="../media/image48.gif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7.png"/><Relationship Id="rId3" Type="http://schemas.openxmlformats.org/officeDocument/2006/relationships/image" Target="../media/image39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4.png"/><Relationship Id="rId3" Type="http://schemas.openxmlformats.org/officeDocument/2006/relationships/image" Target="../media/image37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6.png"/><Relationship Id="rId3" Type="http://schemas.openxmlformats.org/officeDocument/2006/relationships/image" Target="../media/image34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4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5.png"/><Relationship Id="rId3" Type="http://schemas.openxmlformats.org/officeDocument/2006/relationships/image" Target="../media/image39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5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0.jpg"/><Relationship Id="rId3" Type="http://schemas.openxmlformats.org/officeDocument/2006/relationships/image" Target="../media/image34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_1">
    <p:bg>
      <p:bgPr>
        <a:noFill/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0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474" name="Google Shape;474;p105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475" name="Google Shape;475;p10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10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7" name="Google Shape;477;p105"/>
          <p:cNvSpPr txBox="1"/>
          <p:nvPr/>
        </p:nvSpPr>
        <p:spPr>
          <a:xfrm>
            <a:off x="717025" y="445150"/>
            <a:ext cx="78396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Font typeface="Rubik"/>
              <a:buNone/>
            </a:pPr>
            <a:r>
              <a:rPr b="1" i="0" lang="es" sz="2800" u="none" cap="none" strike="noStrike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rPr>
              <a:t>Para la próxima</a:t>
            </a:r>
            <a:endParaRPr b="1" i="0" sz="2800" u="none" cap="none" strike="noStrike">
              <a:solidFill>
                <a:srgbClr val="430098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CARÁTULA">
  <p:cSld name="SECTION_HEADER_1">
    <p:bg>
      <p:bgPr>
        <a:solidFill>
          <a:srgbClr val="009BDE"/>
        </a:soli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106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106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1">
  <p:cSld name="TITLE_AND_BODY_1">
    <p:bg>
      <p:bgPr>
        <a:noFill/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07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4" name="Google Shape;484;p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107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486" name="Google Shape;486;p10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2">
  <p:cSld name="TITLE_AND_BODY_1_1">
    <p:bg>
      <p:bgPr>
        <a:noFill/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08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10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3" type="twoColTx">
  <p:cSld name="TITLE_AND_TWO_COLUMNS">
    <p:bg>
      <p:bgPr>
        <a:noFill/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09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109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493" name="Google Shape;493;p10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4">
  <p:cSld name="TITLE_AND_TWO_COLUMNS_1_2_1_1">
    <p:bg>
      <p:bgPr>
        <a:noFill/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496" name="Google Shape;496;p110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497" name="Google Shape;497;p1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1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9" name="Google Shape;499;p110"/>
          <p:cNvSpPr txBox="1"/>
          <p:nvPr>
            <p:ph type="title"/>
          </p:nvPr>
        </p:nvSpPr>
        <p:spPr>
          <a:xfrm>
            <a:off x="729450" y="512675"/>
            <a:ext cx="8033400" cy="10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Font typeface="Rubik"/>
              <a:buNone/>
              <a:defRPr b="1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">
    <p:bg>
      <p:bgPr>
        <a:noFill/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502" name="Google Shape;502;p111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503" name="Google Shape;503;p1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1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5" name="Google Shape;505;p111"/>
          <p:cNvSpPr txBox="1"/>
          <p:nvPr>
            <p:ph type="title"/>
          </p:nvPr>
        </p:nvSpPr>
        <p:spPr>
          <a:xfrm>
            <a:off x="729450" y="512675"/>
            <a:ext cx="8033400" cy="10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Font typeface="Rubik"/>
              <a:buNone/>
              <a:defRPr b="1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CARÁTULA 1">
  <p:cSld name="SECTION_HEADER_1_2">
    <p:bg>
      <p:bgPr>
        <a:solidFill>
          <a:srgbClr val="009BDE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1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112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509" name="Google Shape;509;p112"/>
          <p:cNvPicPr preferRelativeResize="0"/>
          <p:nvPr/>
        </p:nvPicPr>
        <p:blipFill rotWithShape="1">
          <a:blip r:embed="rId3">
            <a:alphaModFix/>
          </a:blip>
          <a:srcRect b="0" l="22334" r="22328" t="0"/>
          <a:stretch/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CARÁTULA 1 1">
  <p:cSld name="SECTION_HEADER_1_2_1">
    <p:bg>
      <p:bgPr>
        <a:solidFill>
          <a:srgbClr val="E1446D"/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1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113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513" name="Google Shape;513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_ONLY_1">
  <p:cSld name="CAPTION_ONLY_1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1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6" name="Google Shape;516;p1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2">
  <p:cSld name="TITLE_AND_BODY_1_1_1_1">
    <p:bg>
      <p:bgPr>
        <a:noFill/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15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1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3">
  <p:cSld name="TITLE_AND_TWO_COLUMNS_1_1">
    <p:bg>
      <p:bgPr>
        <a:noFill/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16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116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None/>
              <a:defRPr sz="2400">
                <a:solidFill>
                  <a:srgbClr val="43009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523" name="Google Shape;523;p1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ca">
  <p:cSld name="CAPTION_ONLY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1">
  <p:cSld name="TITLE_1"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27" name="Google Shape;527;p1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28" name="Google Shape;528;p1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envenida 1">
  <p:cSld name="TITLE_1_1">
    <p:bg>
      <p:bgPr>
        <a:solidFill>
          <a:srgbClr val="F3F3F3"/>
        </a:solid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19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1" name="Google Shape;531;p1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119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5614253" y="3478757"/>
            <a:ext cx="1191224" cy="1664699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1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Font typeface="Rubik"/>
              <a:buNone/>
              <a:defRPr b="1" sz="42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 1">
  <p:cSld name="SECTION_HEADER_1_3">
    <p:bg>
      <p:bgPr>
        <a:noFill/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5" name="Google Shape;535;p12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36" name="Google Shape;536;p1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8" name="Google Shape;538;p1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39" name="Google Shape;539;p1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120"/>
          <p:cNvSpPr txBox="1"/>
          <p:nvPr/>
        </p:nvSpPr>
        <p:spPr>
          <a:xfrm>
            <a:off x="727650" y="512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Agenda</a:t>
            </a:r>
            <a:endParaRPr b="1" sz="2800"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541" name="Google Shape;541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>
  <p:cSld name="TITLE_AND_BODY_2"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4" name="Google Shape;544;p1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5" name="Google Shape;545;p1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CARÁTULA 2">
  <p:cSld name="SECTION_HEADER_1_4">
    <p:bg>
      <p:bgPr>
        <a:solidFill>
          <a:srgbClr val="009BDE"/>
        </a:solid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122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122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ca 1">
  <p:cSld name="CAPTION_ONLY_1_1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1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eak 1">
  <p:cSld name="TITLE_ONLY_1">
    <p:bg>
      <p:bgPr>
        <a:noFill/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124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124"/>
          <p:cNvSpPr/>
          <p:nvPr/>
        </p:nvSpPr>
        <p:spPr>
          <a:xfrm>
            <a:off x="0" y="0"/>
            <a:ext cx="9167400" cy="5143500"/>
          </a:xfrm>
          <a:prstGeom prst="rect">
            <a:avLst/>
          </a:prstGeom>
          <a:solidFill>
            <a:srgbClr val="434343">
              <a:alpha val="56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5" name="Google Shape;555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3050" y="4529775"/>
            <a:ext cx="339950" cy="43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6" name="Google Shape;556;p124"/>
          <p:cNvGrpSpPr/>
          <p:nvPr/>
        </p:nvGrpSpPr>
        <p:grpSpPr>
          <a:xfrm>
            <a:off x="1975500" y="3845558"/>
            <a:ext cx="5193000" cy="763721"/>
            <a:chOff x="1975250" y="1903874"/>
            <a:chExt cx="5193000" cy="763721"/>
          </a:xfrm>
        </p:grpSpPr>
        <p:sp>
          <p:nvSpPr>
            <p:cNvPr id="557" name="Google Shape;557;p124"/>
            <p:cNvSpPr/>
            <p:nvPr/>
          </p:nvSpPr>
          <p:spPr>
            <a:xfrm>
              <a:off x="1975250" y="1903874"/>
              <a:ext cx="5193000" cy="523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b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700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¡BREAK!</a:t>
              </a:r>
              <a:endParaRPr b="1" i="0" sz="19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558" name="Google Shape;558;p124"/>
            <p:cNvSpPr/>
            <p:nvPr/>
          </p:nvSpPr>
          <p:spPr>
            <a:xfrm rot="-5400000">
              <a:off x="4532709" y="2094296"/>
              <a:ext cx="78000" cy="1068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559" name="Google Shape;559;p124"/>
          <p:cNvSpPr/>
          <p:nvPr/>
        </p:nvSpPr>
        <p:spPr>
          <a:xfrm>
            <a:off x="358350" y="4529783"/>
            <a:ext cx="5193000" cy="52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19994"/>
                </a:lnTo>
                <a:lnTo>
                  <a:pt x="0" y="119994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Ph. Credit: Drew Coffmann</a:t>
            </a:r>
            <a:endParaRPr i="0" sz="800" u="none" cap="none" strike="noStrike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envenida" type="title">
  <p:cSld name="TITLE">
    <p:bg>
      <p:bgPr>
        <a:solidFill>
          <a:srgbClr val="F3F3F3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5614253" y="3478757"/>
            <a:ext cx="1191224" cy="166469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Font typeface="Rubik"/>
              <a:buNone/>
              <a:defRPr b="1" sz="42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 1">
  <p:cSld name="TITLE_AND_TWO_COLUMNS_1_2_1_2">
    <p:bg>
      <p:bgPr>
        <a:noFill/>
      </p:bgPr>
    </p:bg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562" name="Google Shape;562;p125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563" name="Google Shape;563;p1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5" name="Google Shape;565;p125"/>
          <p:cNvSpPr txBox="1"/>
          <p:nvPr/>
        </p:nvSpPr>
        <p:spPr>
          <a:xfrm>
            <a:off x="717025" y="445150"/>
            <a:ext cx="78396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Font typeface="Rubik"/>
              <a:buNone/>
            </a:pPr>
            <a:r>
              <a:rPr b="1" i="0" lang="es" sz="2800" u="none" cap="none" strike="noStrike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rPr>
              <a:t>Para la próxima</a:t>
            </a:r>
            <a:endParaRPr b="1" i="0" sz="2800" u="none" cap="none" strike="noStrike">
              <a:solidFill>
                <a:srgbClr val="430098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bg>
      <p:bgPr>
        <a:solidFill>
          <a:srgbClr val="F3F3F3"/>
        </a:solid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26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12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Font typeface="Rubik"/>
              <a:buNone/>
              <a:defRPr b="1" sz="42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9pPr>
          </a:lstStyle>
          <a:p/>
        </p:txBody>
      </p:sp>
      <p:sp>
        <p:nvSpPr>
          <p:cNvPr id="569" name="Google Shape;569;p126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570" name="Google Shape;570;p1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71" name="Google Shape;571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ONLY_2">
  <p:cSld name="TITLE_ONLY_2">
    <p:bg>
      <p:bgPr>
        <a:solidFill>
          <a:srgbClr val="F3F3F3"/>
        </a:soli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74" name="Google Shape;574;p127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127"/>
          <p:cNvSpPr txBox="1"/>
          <p:nvPr>
            <p:ph type="title"/>
          </p:nvPr>
        </p:nvSpPr>
        <p:spPr>
          <a:xfrm>
            <a:off x="727650" y="5126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pic>
        <p:nvPicPr>
          <p:cNvPr id="576" name="Google Shape;576;p1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1">
  <p:cSld name="SECTION_HEADER_1_5">
    <p:bg>
      <p:bgPr>
        <a:solidFill>
          <a:srgbClr val="5500FF"/>
        </a:solid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" name="Google Shape;578;p12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79" name="Google Shape;579;p12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2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1" name="Google Shape;581;p12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Rubik Medium"/>
              <a:buNone/>
              <a:defRPr b="0" sz="2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582" name="Google Shape;582;p1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83" name="Google Shape;583;p128"/>
          <p:cNvSpPr txBox="1"/>
          <p:nvPr>
            <p:ph idx="2" type="title"/>
          </p:nvPr>
        </p:nvSpPr>
        <p:spPr>
          <a:xfrm>
            <a:off x="727650" y="5126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_ONLY_3">
  <p:cSld name="CAPTION_ONLY_3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29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</a:lstStyle>
          <a:p/>
        </p:txBody>
      </p:sp>
      <p:sp>
        <p:nvSpPr>
          <p:cNvPr id="586" name="Google Shape;586;p1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1 1">
  <p:cSld name="SECTION_HEADER_1_6">
    <p:bg>
      <p:bgPr>
        <a:solidFill>
          <a:srgbClr val="5500FF"/>
        </a:solidFill>
      </p:bgPr>
    </p:bg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13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89" name="Google Shape;589;p13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3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1" name="Google Shape;591;p13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Rubik Medium"/>
              <a:buNone/>
              <a:defRPr b="0" sz="2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592" name="Google Shape;592;p1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93" name="Google Shape;593;p130"/>
          <p:cNvSpPr txBox="1"/>
          <p:nvPr>
            <p:ph idx="2" type="title"/>
          </p:nvPr>
        </p:nvSpPr>
        <p:spPr>
          <a:xfrm>
            <a:off x="727650" y="5126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pic>
        <p:nvPicPr>
          <p:cNvPr id="594" name="Google Shape;594;p1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_ONLY_4">
  <p:cSld name="CAPTION_ONLY_4"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3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</a:lstStyle>
          <a:p/>
        </p:txBody>
      </p:sp>
      <p:sp>
        <p:nvSpPr>
          <p:cNvPr id="597" name="Google Shape;597;p1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1">
  <p:cSld name="TITLE_AND_BODY_1_3">
    <p:bg>
      <p:bgPr>
        <a:solidFill>
          <a:srgbClr val="F3F3F3"/>
        </a:solidFill>
      </p:bgPr>
    </p:bg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600" name="Google Shape;600;p1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01" name="Google Shape;601;p132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132"/>
          <p:cNvSpPr txBox="1"/>
          <p:nvPr>
            <p:ph idx="2" type="title"/>
          </p:nvPr>
        </p:nvSpPr>
        <p:spPr>
          <a:xfrm>
            <a:off x="727650" y="5126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pic>
        <p:nvPicPr>
          <p:cNvPr id="603" name="Google Shape;603;p1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133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1778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3429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5207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6858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06" name="Google Shape;606;p133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0"/>
              </a:spcBef>
              <a:spcAft>
                <a:spcPts val="0"/>
              </a:spcAft>
              <a:buSzPts val="13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28600" lvl="5" marL="27432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28600" lvl="6" marL="32004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28600" lvl="7" marL="36576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28600" lvl="8" marL="41148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07" name="Google Shape;607;p1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 type="secHead">
  <p:cSld name="SECTION_HEADER">
    <p:bg>
      <p:bgPr>
        <a:noFill/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1" name="Google Shape;61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/>
        </p:nvSpPr>
        <p:spPr>
          <a:xfrm>
            <a:off x="727650" y="512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Agenda</a:t>
            </a:r>
            <a:endParaRPr b="1" sz="2800"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CARÁTULA">
  <p:cSld name="SECTION_HEADER_1">
    <p:bg>
      <p:bgPr>
        <a:solidFill>
          <a:srgbClr val="009BDE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1">
  <p:cSld name="TITLE_AND_BODY_1">
    <p:bg>
      <p:bgPr>
        <a:noFill/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2">
  <p:cSld name="TITLE_AND_BODY_1_1">
    <p:bg>
      <p:bgPr>
        <a:noFill/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3" type="twoColTx">
  <p:cSld name="TITLE_AND_TWO_COLUMNS">
    <p:bg>
      <p:bgPr>
        <a:noFill/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9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82" name="Google Shape;82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4">
  <p:cSld name="TITLE_AND_TWO_COLUMNS_1_2_1_1">
    <p:bg>
      <p:bgPr>
        <a:noFill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85" name="Google Shape;85;p2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6" name="Google Shape;86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20"/>
          <p:cNvSpPr txBox="1"/>
          <p:nvPr>
            <p:ph type="title"/>
          </p:nvPr>
        </p:nvSpPr>
        <p:spPr>
          <a:xfrm>
            <a:off x="729450" y="512675"/>
            <a:ext cx="8033400" cy="10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Font typeface="Rubik"/>
              <a:buNone/>
              <a:defRPr b="1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CARÁTULA">
  <p:cSld name="SECTION_HEADER_1_1">
    <p:bg>
      <p:bgPr>
        <a:solidFill>
          <a:srgbClr val="E1446D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1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1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1">
  <p:cSld name="TITLE_AND_BODY_1_2">
    <p:bg>
      <p:bgPr>
        <a:noFill/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2">
  <p:cSld name="TITLE_AND_BODY_1_1_1">
    <p:bg>
      <p:bgPr>
        <a:noFill/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3">
  <p:cSld name="TITLE_AND_TWO_COLUMNS_1">
    <p:bg>
      <p:bgPr>
        <a:noFill/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4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">
    <p:bg>
      <p:bgPr>
        <a:noFill/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07" name="Google Shape;107;p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8" name="Google Shape;108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25"/>
          <p:cNvSpPr txBox="1"/>
          <p:nvPr>
            <p:ph type="title"/>
          </p:nvPr>
        </p:nvSpPr>
        <p:spPr>
          <a:xfrm>
            <a:off x="729450" y="512675"/>
            <a:ext cx="8033400" cy="1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Font typeface="Rubik"/>
              <a:buNone/>
              <a:defRPr b="1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CARÁTULA">
  <p:cSld name="SECTION_HEADER_1_1_1">
    <p:bg>
      <p:bgPr>
        <a:solidFill>
          <a:srgbClr val="FCD300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Font typeface="Rubik"/>
              <a:buNone/>
              <a:defRPr b="1" sz="38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9pPr>
          </a:lstStyle>
          <a:p/>
        </p:txBody>
      </p:sp>
      <p:pic>
        <p:nvPicPr>
          <p:cNvPr id="113" name="Google Shape;11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6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6513700" y="2481275"/>
            <a:ext cx="1905024" cy="266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1">
  <p:cSld name="TITLE_AND_BODY_1_2_1">
    <p:bg>
      <p:bgPr>
        <a:noFill/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7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None/>
              <a:defRPr sz="1800">
                <a:solidFill>
                  <a:srgbClr val="430098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pic>
        <p:nvPicPr>
          <p:cNvPr id="118" name="Google Shape;118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2">
  <p:cSld name="TITLE_AND_BODY_1_1_1_1">
    <p:bg>
      <p:bgPr>
        <a:noFill/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3">
  <p:cSld name="TITLE_AND_TWO_COLUMNS_1_1">
    <p:bg>
      <p:bgPr>
        <a:noFill/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9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None/>
              <a:defRPr sz="2400">
                <a:solidFill>
                  <a:srgbClr val="43009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26" name="Google Shape;126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_1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29" name="Google Shape;129;p3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0" name="Google Shape;130;p3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30"/>
          <p:cNvSpPr txBox="1"/>
          <p:nvPr>
            <p:ph type="title"/>
          </p:nvPr>
        </p:nvSpPr>
        <p:spPr>
          <a:xfrm>
            <a:off x="729450" y="512675"/>
            <a:ext cx="80334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Font typeface="Rubik"/>
              <a:buNone/>
              <a:defRPr b="1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CARÁTULA 1">
  <p:cSld name="SECTION_HEADER_1_2">
    <p:bg>
      <p:bgPr>
        <a:solidFill>
          <a:srgbClr val="009BDE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1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36" name="Google Shape;136;p31"/>
          <p:cNvPicPr preferRelativeResize="0"/>
          <p:nvPr/>
        </p:nvPicPr>
        <p:blipFill rotWithShape="1">
          <a:blip r:embed="rId3">
            <a:alphaModFix/>
          </a:blip>
          <a:srcRect b="0" l="22332" r="22332" t="0"/>
          <a:stretch/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CARÁTULA 1 1">
  <p:cSld name="SECTION_HEADER_1_2_1">
    <p:bg>
      <p:bgPr>
        <a:solidFill>
          <a:srgbClr val="E1446D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2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40" name="Google Shape;1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eak" type="titleOnly">
  <p:cSld name="TITLE_ONLY">
    <p:bg>
      <p:bgPr>
        <a:noFill/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3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3"/>
          <p:cNvSpPr/>
          <p:nvPr/>
        </p:nvSpPr>
        <p:spPr>
          <a:xfrm>
            <a:off x="0" y="0"/>
            <a:ext cx="9167400" cy="5143500"/>
          </a:xfrm>
          <a:prstGeom prst="rect">
            <a:avLst/>
          </a:prstGeom>
          <a:solidFill>
            <a:srgbClr val="434343">
              <a:alpha val="56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3050" y="4529775"/>
            <a:ext cx="339950" cy="43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33"/>
          <p:cNvGrpSpPr/>
          <p:nvPr/>
        </p:nvGrpSpPr>
        <p:grpSpPr>
          <a:xfrm>
            <a:off x="1975500" y="3845558"/>
            <a:ext cx="5193000" cy="763721"/>
            <a:chOff x="1975250" y="1903874"/>
            <a:chExt cx="5193000" cy="763721"/>
          </a:xfrm>
        </p:grpSpPr>
        <p:sp>
          <p:nvSpPr>
            <p:cNvPr id="146" name="Google Shape;146;p33"/>
            <p:cNvSpPr/>
            <p:nvPr/>
          </p:nvSpPr>
          <p:spPr>
            <a:xfrm>
              <a:off x="1975250" y="1903874"/>
              <a:ext cx="5193000" cy="523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b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700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¡BREAK!</a:t>
              </a:r>
              <a:endParaRPr b="1" i="0" sz="19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147" name="Google Shape;147;p33"/>
            <p:cNvSpPr/>
            <p:nvPr/>
          </p:nvSpPr>
          <p:spPr>
            <a:xfrm rot="-5400000">
              <a:off x="4532709" y="2094296"/>
              <a:ext cx="78000" cy="1068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148" name="Google Shape;148;p33"/>
          <p:cNvSpPr/>
          <p:nvPr/>
        </p:nvSpPr>
        <p:spPr>
          <a:xfrm>
            <a:off x="358350" y="4529783"/>
            <a:ext cx="5193000" cy="52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19994"/>
                </a:lnTo>
                <a:lnTo>
                  <a:pt x="0" y="119994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Ph. Credit: Drew Coffmann</a:t>
            </a:r>
            <a:endParaRPr i="0" sz="800" u="none" cap="none" strike="noStrike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ca">
  <p:cSld name="CAPTION_ONLY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" type="blank">
  <p:cSld name="BLANK">
    <p:bg>
      <p:bgPr>
        <a:solidFill>
          <a:srgbClr val="4A00FA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52" name="Google Shape;152;p35"/>
          <p:cNvPicPr preferRelativeResize="0"/>
          <p:nvPr/>
        </p:nvPicPr>
        <p:blipFill rotWithShape="1">
          <a:blip r:embed="rId2">
            <a:alphaModFix/>
          </a:blip>
          <a:srcRect b="18846" l="0" r="0" t="18852"/>
          <a:stretch/>
        </p:blipFill>
        <p:spPr>
          <a:xfrm>
            <a:off x="3313903" y="2364028"/>
            <a:ext cx="2363795" cy="415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BODY_2">
  <p:cSld name="TITLE_AND_BODY_2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5" name="Google Shape;155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6" name="Google Shape;15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7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9" name="Google Shape;159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 1">
  <p:cSld name="CAPTION_ONLY_2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8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</a:lstStyle>
          <a:p/>
        </p:txBody>
      </p:sp>
      <p:sp>
        <p:nvSpPr>
          <p:cNvPr id="162" name="Google Shape;162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65" name="Google Shape;165;p39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5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5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5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5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5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5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5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5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5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66" name="Google Shape;166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_ONLY_3">
  <p:cSld name="CAPTION_ONLY_3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</a:lstStyle>
          <a:p/>
        </p:txBody>
      </p:sp>
      <p:sp>
        <p:nvSpPr>
          <p:cNvPr id="169" name="Google Shape;169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2" name="Google Shape;172;p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3" name="Google Shape;173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>
  <p:cSld name="TITLE_AND_BODY_3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6" name="Google Shape;176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" name="Google Shape;177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 1">
  <p:cSld name="SECTION_HEADER_1_3">
    <p:bg>
      <p:bgPr>
        <a:noFill/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43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180" name="Google Shape;180;p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4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2" name="Google Shape;182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83" name="Google Shape;183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43"/>
          <p:cNvSpPr txBox="1"/>
          <p:nvPr/>
        </p:nvSpPr>
        <p:spPr>
          <a:xfrm>
            <a:off x="727650" y="512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" sz="2800" u="none" cap="none" strike="noStrike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Agenda</a:t>
            </a:r>
            <a:endParaRPr b="1" i="0" sz="2800" u="none" cap="none" strike="noStrike"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85" name="Google Shape;18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 1">
  <p:cSld name="TITLE_AND_TWO_COLUMNS_1_2_1_2">
    <p:bg>
      <p:bgPr>
        <a:noFill/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88" name="Google Shape;188;p44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189" name="Google Shape;189;p4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" name="Google Shape;191;p44"/>
          <p:cNvSpPr txBox="1"/>
          <p:nvPr/>
        </p:nvSpPr>
        <p:spPr>
          <a:xfrm>
            <a:off x="717025" y="445150"/>
            <a:ext cx="78396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Font typeface="Rubik"/>
              <a:buNone/>
            </a:pPr>
            <a:r>
              <a:rPr b="1" i="0" lang="es" sz="2800" u="none" cap="none" strike="noStrike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rPr>
              <a:t>Para la próxima</a:t>
            </a:r>
            <a:endParaRPr b="1" i="0" sz="2800" u="none" cap="none" strike="noStrike">
              <a:solidFill>
                <a:srgbClr val="430098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CARÁTULA 1">
  <p:cSld name="SECTION_HEADER_1_1_1_1">
    <p:bg>
      <p:bgPr>
        <a:solidFill>
          <a:srgbClr val="FCD300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5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Font typeface="Rubik"/>
              <a:buNone/>
              <a:defRPr b="1" sz="38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9pPr>
          </a:lstStyle>
          <a:p/>
        </p:txBody>
      </p:sp>
      <p:pic>
        <p:nvPicPr>
          <p:cNvPr id="194" name="Google Shape;194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45"/>
          <p:cNvPicPr preferRelativeResize="0"/>
          <p:nvPr/>
        </p:nvPicPr>
        <p:blipFill rotWithShape="1">
          <a:blip r:embed="rId3">
            <a:alphaModFix/>
          </a:blip>
          <a:srcRect b="17108" l="0" r="0" t="0"/>
          <a:stretch/>
        </p:blipFill>
        <p:spPr>
          <a:xfrm>
            <a:off x="6513700" y="2481275"/>
            <a:ext cx="1905024" cy="266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envenida 1">
  <p:cSld name="TITLE_1_1">
    <p:bg>
      <p:bgPr>
        <a:solidFill>
          <a:srgbClr val="F3F3F3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6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46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5614253" y="3478757"/>
            <a:ext cx="1191224" cy="1664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Font typeface="Rubik"/>
              <a:buNone/>
              <a:defRPr b="1" sz="42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 2">
  <p:cSld name="CAPTION_ONLY_1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7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3" name="Google Shape;203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CARÁTULA 2">
  <p:cSld name="SECTION_HEADER_1_4">
    <p:bg>
      <p:bgPr>
        <a:solidFill>
          <a:srgbClr val="009BDE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48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8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2 1">
  <p:cSld name="TITLE_AND_BODY_1_1_2">
    <p:bg>
      <p:bgPr>
        <a:noFill/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9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eak 1">
  <p:cSld name="TITLE_ONLY_1">
    <p:bg>
      <p:bgPr>
        <a:noFill/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50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50"/>
          <p:cNvSpPr/>
          <p:nvPr/>
        </p:nvSpPr>
        <p:spPr>
          <a:xfrm>
            <a:off x="0" y="0"/>
            <a:ext cx="9167400" cy="5143500"/>
          </a:xfrm>
          <a:prstGeom prst="rect">
            <a:avLst/>
          </a:prstGeom>
          <a:solidFill>
            <a:srgbClr val="434343">
              <a:alpha val="5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050" y="4529775"/>
            <a:ext cx="339950" cy="43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" name="Google Shape;215;p50"/>
          <p:cNvGrpSpPr/>
          <p:nvPr/>
        </p:nvGrpSpPr>
        <p:grpSpPr>
          <a:xfrm>
            <a:off x="1975500" y="3845558"/>
            <a:ext cx="5193000" cy="763722"/>
            <a:chOff x="1975250" y="1903874"/>
            <a:chExt cx="5193000" cy="763722"/>
          </a:xfrm>
        </p:grpSpPr>
        <p:sp>
          <p:nvSpPr>
            <p:cNvPr id="216" name="Google Shape;216;p50"/>
            <p:cNvSpPr/>
            <p:nvPr/>
          </p:nvSpPr>
          <p:spPr>
            <a:xfrm>
              <a:off x="1975250" y="1903874"/>
              <a:ext cx="5193000" cy="523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b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i="0" lang="es" sz="2700" u="none" cap="none" strike="noStrik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¡BREAK!</a:t>
              </a:r>
              <a:endParaRPr b="1" i="0" sz="19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217" name="Google Shape;217;p50"/>
            <p:cNvSpPr/>
            <p:nvPr/>
          </p:nvSpPr>
          <p:spPr>
            <a:xfrm rot="-5400000">
              <a:off x="4532709" y="2094296"/>
              <a:ext cx="78000" cy="1068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218" name="Google Shape;218;p50"/>
          <p:cNvSpPr/>
          <p:nvPr/>
        </p:nvSpPr>
        <p:spPr>
          <a:xfrm>
            <a:off x="358350" y="4529783"/>
            <a:ext cx="5193000" cy="52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19994"/>
                </a:lnTo>
                <a:lnTo>
                  <a:pt x="0" y="119994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Ph. Credit: Drew Coffmann</a:t>
            </a:r>
            <a:endParaRPr b="0" i="0" sz="800" u="none" cap="none" strike="noStrike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 1 1">
  <p:cSld name="TITLE_AND_TWO_COLUMNS_1_2_1_2_1">
    <p:bg>
      <p:bgPr>
        <a:noFill/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221" name="Google Shape;221;p51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222" name="Google Shape;222;p5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4" name="Google Shape;224;p51"/>
          <p:cNvSpPr txBox="1"/>
          <p:nvPr/>
        </p:nvSpPr>
        <p:spPr>
          <a:xfrm>
            <a:off x="717025" y="445150"/>
            <a:ext cx="78396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Font typeface="Rubik"/>
              <a:buNone/>
            </a:pPr>
            <a:r>
              <a:rPr b="1" i="0" lang="es" sz="2800" u="none" cap="none" strike="noStrike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rPr>
              <a:t>Para la próxima</a:t>
            </a:r>
            <a:endParaRPr b="1" i="0" sz="2800" u="none" cap="none" strike="noStrike">
              <a:solidFill>
                <a:srgbClr val="430098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envenida" type="title">
  <p:cSld name="TITLE">
    <p:bg>
      <p:bgPr>
        <a:solidFill>
          <a:srgbClr val="F3F3F3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3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53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5614253" y="3478757"/>
            <a:ext cx="1191224" cy="1664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5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Font typeface="Rubik"/>
              <a:buNone/>
              <a:defRPr b="1" sz="42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 type="secHead">
  <p:cSld name="SECTION_HEADER">
    <p:bg>
      <p:bgPr>
        <a:noFill/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5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36" name="Google Shape;236;p5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5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" name="Google Shape;238;p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39" name="Google Shape;239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54"/>
          <p:cNvSpPr txBox="1"/>
          <p:nvPr/>
        </p:nvSpPr>
        <p:spPr>
          <a:xfrm>
            <a:off x="727650" y="512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Agenda</a:t>
            </a:r>
            <a:endParaRPr b="1" sz="2800"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41" name="Google Shape;24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CARÁTULA">
  <p:cSld name="SECTION_HEADER_1">
    <p:bg>
      <p:bgPr>
        <a:solidFill>
          <a:srgbClr val="009BDE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55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55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1">
  <p:cSld name="TITLE_AND_BODY_1">
    <p:bg>
      <p:bgPr>
        <a:noFill/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6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56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250" name="Google Shape;250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2">
  <p:cSld name="TITLE_AND_BODY_1_1">
    <p:bg>
      <p:bgPr>
        <a:noFill/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7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3" type="twoColTx">
  <p:cSld name="TITLE_AND_TWO_COLUMNS">
    <p:bg>
      <p:bgPr>
        <a:noFill/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8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009B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58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257" name="Google Shape;257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4">
  <p:cSld name="TITLE_AND_TWO_COLUMNS_1_2_1_1">
    <p:bg>
      <p:bgPr>
        <a:noFill/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260" name="Google Shape;260;p5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1" name="Google Shape;261;p5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5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9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59"/>
          <p:cNvSpPr txBox="1"/>
          <p:nvPr>
            <p:ph type="title"/>
          </p:nvPr>
        </p:nvSpPr>
        <p:spPr>
          <a:xfrm>
            <a:off x="729450" y="512675"/>
            <a:ext cx="8033400" cy="10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Font typeface="Rubik"/>
              <a:buNone/>
              <a:defRPr b="1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9BDE"/>
              </a:buClr>
              <a:buSzPts val="2800"/>
              <a:buNone/>
              <a:defRPr>
                <a:solidFill>
                  <a:srgbClr val="009BDE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CARÁTULA">
  <p:cSld name="SECTION_HEADER_1_1">
    <p:bg>
      <p:bgPr>
        <a:solidFill>
          <a:srgbClr val="E1446D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60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60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1">
  <p:cSld name="TITLE_AND_BODY_1_2">
    <p:bg>
      <p:bgPr>
        <a:noFill/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1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61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272" name="Google Shape;272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2">
  <p:cSld name="TITLE_AND_BODY_1_1_1">
    <p:bg>
      <p:bgPr>
        <a:noFill/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62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3">
  <p:cSld name="TITLE_AND_TWO_COLUMNS_1">
    <p:bg>
      <p:bgPr>
        <a:noFill/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63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63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279" name="Google Shape;279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">
    <p:bg>
      <p:bgPr>
        <a:noFill/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282" name="Google Shape;282;p6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83" name="Google Shape;283;p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6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E144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5" name="Google Shape;285;p64"/>
          <p:cNvSpPr txBox="1"/>
          <p:nvPr>
            <p:ph type="title"/>
          </p:nvPr>
        </p:nvSpPr>
        <p:spPr>
          <a:xfrm>
            <a:off x="729450" y="512675"/>
            <a:ext cx="8033400" cy="1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Font typeface="Rubik"/>
              <a:buNone/>
              <a:defRPr b="1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446D"/>
              </a:buClr>
              <a:buSzPts val="2800"/>
              <a:buNone/>
              <a:defRPr>
                <a:solidFill>
                  <a:srgbClr val="E1446D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CARÁTULA">
  <p:cSld name="SECTION_HEADER_1_1_1">
    <p:bg>
      <p:bgPr>
        <a:solidFill>
          <a:srgbClr val="FCD300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5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Font typeface="Rubik"/>
              <a:buNone/>
              <a:defRPr b="1" sz="38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9pPr>
          </a:lstStyle>
          <a:p/>
        </p:txBody>
      </p:sp>
      <p:pic>
        <p:nvPicPr>
          <p:cNvPr id="288" name="Google Shape;288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65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6513700" y="2481275"/>
            <a:ext cx="1905024" cy="266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1">
  <p:cSld name="TITLE_AND_BODY_1_2_1">
    <p:bg>
      <p:bgPr>
        <a:noFill/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66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66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None/>
              <a:defRPr sz="1800">
                <a:solidFill>
                  <a:srgbClr val="430098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pic>
        <p:nvPicPr>
          <p:cNvPr id="293" name="Google Shape;293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2">
  <p:cSld name="TITLE_AND_BODY_1_1_1_1">
    <p:bg>
      <p:bgPr>
        <a:noFill/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7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3">
  <p:cSld name="TITLE_AND_TWO_COLUMNS_1_1">
    <p:bg>
      <p:bgPr>
        <a:noFill/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68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68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None/>
              <a:defRPr sz="2400">
                <a:solidFill>
                  <a:srgbClr val="43009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400"/>
              <a:buFont typeface="Rubik Medium"/>
              <a:buNone/>
              <a:defRPr b="0" sz="24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301" name="Google Shape;301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3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4">
  <p:cSld name="TITLE_AND_TWO_COLUMNS_1_2_1">
    <p:bg>
      <p:bgPr>
        <a:noFill/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buNone/>
              <a:defRPr sz="1100"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304" name="Google Shape;304;p6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05" name="Google Shape;305;p6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6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430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69"/>
          <p:cNvSpPr txBox="1"/>
          <p:nvPr>
            <p:ph type="title"/>
          </p:nvPr>
        </p:nvSpPr>
        <p:spPr>
          <a:xfrm>
            <a:off x="729450" y="512675"/>
            <a:ext cx="80334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Font typeface="Rubik"/>
              <a:buNone/>
              <a:defRPr b="1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2800"/>
              <a:buNone/>
              <a:defRPr>
                <a:solidFill>
                  <a:srgbClr val="43009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enas prácticas">
  <p:cSld name="SECTION_HEADER_1_2">
    <p:bg>
      <p:bgPr>
        <a:solidFill>
          <a:srgbClr val="009BDE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70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311" name="Google Shape;311;p70"/>
          <p:cNvPicPr preferRelativeResize="0"/>
          <p:nvPr/>
        </p:nvPicPr>
        <p:blipFill rotWithShape="1">
          <a:blip r:embed="rId3">
            <a:alphaModFix/>
          </a:blip>
          <a:srcRect b="0" l="22332" r="22332" t="0"/>
          <a:stretch/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abías que...">
  <p:cSld name="SECTION_HEADER_1_2_1">
    <p:bg>
      <p:bgPr>
        <a:solidFill>
          <a:srgbClr val="E1446D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71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315" name="Google Shape;31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eak" type="titleOnly">
  <p:cSld name="TITLE_ONLY">
    <p:bg>
      <p:bgPr>
        <a:noFill/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72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72"/>
          <p:cNvSpPr/>
          <p:nvPr/>
        </p:nvSpPr>
        <p:spPr>
          <a:xfrm>
            <a:off x="0" y="0"/>
            <a:ext cx="9167400" cy="5143500"/>
          </a:xfrm>
          <a:prstGeom prst="rect">
            <a:avLst/>
          </a:prstGeom>
          <a:solidFill>
            <a:srgbClr val="434343">
              <a:alpha val="56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3050" y="4529775"/>
            <a:ext cx="339950" cy="43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0" name="Google Shape;320;p72"/>
          <p:cNvGrpSpPr/>
          <p:nvPr/>
        </p:nvGrpSpPr>
        <p:grpSpPr>
          <a:xfrm>
            <a:off x="1975500" y="3845558"/>
            <a:ext cx="5193000" cy="763721"/>
            <a:chOff x="1975250" y="1903874"/>
            <a:chExt cx="5193000" cy="763721"/>
          </a:xfrm>
        </p:grpSpPr>
        <p:sp>
          <p:nvSpPr>
            <p:cNvPr id="321" name="Google Shape;321;p72"/>
            <p:cNvSpPr/>
            <p:nvPr/>
          </p:nvSpPr>
          <p:spPr>
            <a:xfrm>
              <a:off x="1975250" y="1903874"/>
              <a:ext cx="5193000" cy="523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b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700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¡BREAK!</a:t>
              </a:r>
              <a:endParaRPr b="1" i="0" sz="19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322" name="Google Shape;322;p72"/>
            <p:cNvSpPr/>
            <p:nvPr/>
          </p:nvSpPr>
          <p:spPr>
            <a:xfrm rot="-5400000">
              <a:off x="4532709" y="2094296"/>
              <a:ext cx="78000" cy="1068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323" name="Google Shape;323;p72"/>
          <p:cNvSpPr/>
          <p:nvPr/>
        </p:nvSpPr>
        <p:spPr>
          <a:xfrm>
            <a:off x="358350" y="4529783"/>
            <a:ext cx="5193000" cy="52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19994"/>
                </a:lnTo>
                <a:lnTo>
                  <a:pt x="0" y="119994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Ph. Credit: Drew Coffmann</a:t>
            </a:r>
            <a:endParaRPr i="0" sz="800" u="none" cap="none" strike="noStrike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ca">
  <p:cSld name="CAPTION_ONLY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" type="blank">
  <p:cSld name="BLANK">
    <p:bg>
      <p:bgPr>
        <a:solidFill>
          <a:srgbClr val="4A00FA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7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27" name="Google Shape;327;p74"/>
          <p:cNvPicPr preferRelativeResize="0"/>
          <p:nvPr/>
        </p:nvPicPr>
        <p:blipFill rotWithShape="1">
          <a:blip r:embed="rId2">
            <a:alphaModFix/>
          </a:blip>
          <a:srcRect b="18846" l="0" r="0" t="18852"/>
          <a:stretch/>
        </p:blipFill>
        <p:spPr>
          <a:xfrm>
            <a:off x="3313903" y="2364028"/>
            <a:ext cx="2363795" cy="415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75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1778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3429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5207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6858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30" name="Google Shape;330;p75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0"/>
              </a:spcBef>
              <a:spcAft>
                <a:spcPts val="0"/>
              </a:spcAft>
              <a:buSzPts val="13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28600" lvl="5" marL="27432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28600" lvl="6" marL="32004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28600" lvl="7" marL="36576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28600" lvl="8" marL="4114800" marR="0" rtl="0" algn="l">
              <a:spcBef>
                <a:spcPts val="220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31" name="Google Shape;331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_ONLY_1">
  <p:cSld name="CAPTION_ONLY_1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76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</a:lstStyle>
          <a:p/>
        </p:txBody>
      </p:sp>
      <p:sp>
        <p:nvSpPr>
          <p:cNvPr id="334" name="Google Shape;334;p7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_ONLY_2">
  <p:cSld name="CAPTION_ONLY_2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7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</a:lstStyle>
          <a:p/>
        </p:txBody>
      </p:sp>
      <p:sp>
        <p:nvSpPr>
          <p:cNvPr id="337" name="Google Shape;337;p7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F3F3F3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79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79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ubik Medium"/>
              <a:buNone/>
              <a:defRPr b="0" sz="4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345" name="Google Shape;345;p79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46" name="Google Shape;346;p7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5500FF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Google Shape;348;p8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9" name="Google Shape;349;p8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8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" name="Google Shape;351;p8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ubik Medium"/>
              <a:buNone/>
              <a:defRPr b="0" sz="36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352" name="Google Shape;352;p8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3F3F3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8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55" name="Google Shape;355;p8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56" name="Google Shape;356;p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57" name="Google Shape;357;p81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rgbClr val="F3F3F3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8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60" name="Google Shape;360;p82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61" name="Google Shape;361;p82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62" name="Google Shape;362;p8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63" name="Google Shape;363;p82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rgbClr val="F3F3F3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8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66" name="Google Shape;366;p8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67" name="Google Shape;367;p83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rgbClr val="F3F3F3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84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370" name="Google Shape;370;p84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71" name="Google Shape;371;p8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72" name="Google Shape;372;p84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rgbClr val="F3F3F3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8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375" name="Google Shape;375;p8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8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7" name="Google Shape;377;p85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ubik Medium"/>
              <a:buNone/>
              <a:defRPr b="0" sz="3600"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8" name="Google Shape;378;p8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- Light">
  <p:cSld name="SECTION_TITLE_AND_DESCRIPTION">
    <p:bg>
      <p:bgPr>
        <a:solidFill>
          <a:srgbClr val="FFFFFF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8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8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 Medium"/>
              <a:buNone/>
              <a:defRPr b="0" sz="26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ubik"/>
              <a:buNone/>
              <a:defRPr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82" name="Google Shape;382;p8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83" name="Google Shape;383;p86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84" name="Google Shape;384;p8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85" name="Google Shape;385;p86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_1">
    <p:bg>
      <p:bgPr>
        <a:solidFill>
          <a:srgbClr val="FFFFFF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8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8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 Medium"/>
              <a:buNone/>
              <a:defRPr b="0" sz="26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ubik"/>
              <a:buNone/>
              <a:defRPr sz="2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89" name="Google Shape;389;p8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"/>
              <a:buNone/>
              <a:defRPr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90" name="Google Shape;390;p8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91" name="Google Shape;391;p8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92" name="Google Shape;392;p87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88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</a:lstStyle>
          <a:p/>
        </p:txBody>
      </p:sp>
      <p:sp>
        <p:nvSpPr>
          <p:cNvPr id="395" name="Google Shape;395;p8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rgbClr val="5500FF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oogle Shape;397;p89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398" name="Google Shape;398;p8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8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89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"/>
              <a:buNone/>
              <a:defRPr b="0" sz="80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ubik Medium"/>
              <a:buNone/>
              <a:defRPr b="0" sz="8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>
            <a:r>
              <a:t>xx%</a:t>
            </a:r>
          </a:p>
        </p:txBody>
      </p:sp>
      <p:sp>
        <p:nvSpPr>
          <p:cNvPr id="401" name="Google Shape;401;p89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ubik"/>
              <a:buChar char="●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○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■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●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○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■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●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ubik"/>
              <a:buChar char="○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Rubik"/>
              <a:buChar char="■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402" name="Google Shape;402;p8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 - Light">
  <p:cSld name="BIG_NUMBER_1">
    <p:bg>
      <p:bgPr>
        <a:solidFill>
          <a:srgbClr val="F3F3F3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oogle Shape;404;p9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405" name="Google Shape;405;p9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9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7" name="Google Shape;407;p90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8000"/>
              <a:buFont typeface="Rubik"/>
              <a:buNone/>
              <a:defRPr b="0" sz="80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Font typeface="Rubik Medium"/>
              <a:buNone/>
              <a:defRPr b="0" sz="8000"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>
            <a:r>
              <a:t>xx%</a:t>
            </a:r>
          </a:p>
        </p:txBody>
      </p:sp>
      <p:sp>
        <p:nvSpPr>
          <p:cNvPr id="408" name="Google Shape;408;p90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ubik"/>
              <a:buChar char="●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○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■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●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○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■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●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ubik"/>
              <a:buChar char="○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Rubik"/>
              <a:buChar char="■"/>
              <a:defRPr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409" name="Google Shape;409;p9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aso y Herramientas CARÁTULA 1 1">
  <p:cSld name="SECTION_HEADER_1_2_1">
    <p:bg>
      <p:bgPr>
        <a:solidFill>
          <a:srgbClr val="E1446D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92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415" name="Google Shape;415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2025" y="2197200"/>
            <a:ext cx="2184300" cy="2184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" type="blank">
  <p:cSld name="BLANK">
    <p:bg>
      <p:bgPr>
        <a:solidFill>
          <a:srgbClr val="4A00FA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22" name="Google Shape;422;p94"/>
          <p:cNvPicPr preferRelativeResize="0"/>
          <p:nvPr/>
        </p:nvPicPr>
        <p:blipFill rotWithShape="1">
          <a:blip r:embed="rId2">
            <a:alphaModFix/>
          </a:blip>
          <a:srcRect b="18846" l="0" r="0" t="18852"/>
          <a:stretch/>
        </p:blipFill>
        <p:spPr>
          <a:xfrm>
            <a:off x="3313903" y="2364028"/>
            <a:ext cx="2363795" cy="415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envenida" type="title">
  <p:cSld name="TITLE">
    <p:bg>
      <p:bgPr>
        <a:solidFill>
          <a:srgbClr val="F3F3F3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95"/>
          <p:cNvSpPr/>
          <p:nvPr/>
        </p:nvSpPr>
        <p:spPr>
          <a:xfrm rot="-5400000">
            <a:off x="1182750" y="838850"/>
            <a:ext cx="41100" cy="745800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5" name="Google Shape;425;p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95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5614253" y="3478757"/>
            <a:ext cx="1191224" cy="1664699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9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Font typeface="Rubik"/>
              <a:buNone/>
              <a:defRPr b="1" sz="4200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0FF"/>
              </a:buClr>
              <a:buSzPts val="4200"/>
              <a:buNone/>
              <a:defRPr sz="4200">
                <a:solidFill>
                  <a:srgbClr val="5500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 type="secHead">
  <p:cSld name="SECTION_HEADER">
    <p:bg>
      <p:bgPr>
        <a:noFill/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96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430" name="Google Shape;430;p9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9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55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2" name="Google Shape;432;p9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33" name="Google Shape;433;p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96"/>
          <p:cNvSpPr txBox="1"/>
          <p:nvPr/>
        </p:nvSpPr>
        <p:spPr>
          <a:xfrm>
            <a:off x="727650" y="512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" sz="2800" u="none" cap="none" strike="noStrike">
                <a:solidFill>
                  <a:srgbClr val="5500FF"/>
                </a:solidFill>
                <a:latin typeface="Rubik"/>
                <a:ea typeface="Rubik"/>
                <a:cs typeface="Rubik"/>
                <a:sym typeface="Rubik"/>
              </a:rPr>
              <a:t>Agenda</a:t>
            </a:r>
            <a:endParaRPr b="1" i="0" sz="2800" u="none" cap="none" strike="noStrike">
              <a:solidFill>
                <a:srgbClr val="5500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35" name="Google Shape;435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050" y="4330350"/>
            <a:ext cx="339950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CARÁTULA">
  <p:cSld name="SECTION_HEADER_1_1">
    <p:bg>
      <p:bgPr>
        <a:solidFill>
          <a:srgbClr val="E1446D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97"/>
          <p:cNvPicPr preferRelativeResize="0"/>
          <p:nvPr/>
        </p:nvPicPr>
        <p:blipFill rotWithShape="1">
          <a:blip r:embed="rId2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97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ubik"/>
              <a:buNone/>
              <a:defRPr b="1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3">
  <p:cSld name="TITLE_AND_TWO_COLUMNS_1">
    <p:bg>
      <p:bgPr>
        <a:noFill/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98"/>
          <p:cNvSpPr/>
          <p:nvPr/>
        </p:nvSpPr>
        <p:spPr>
          <a:xfrm>
            <a:off x="0" y="0"/>
            <a:ext cx="9144000" cy="11877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98"/>
          <p:cNvSpPr txBox="1"/>
          <p:nvPr>
            <p:ph type="title"/>
          </p:nvPr>
        </p:nvSpPr>
        <p:spPr>
          <a:xfrm>
            <a:off x="727650" y="169200"/>
            <a:ext cx="78087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  <a:defRPr b="0" sz="24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443" name="Google Shape;443;p9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1">
  <p:cSld name="TITLE_AND_BODY_1_2">
    <p:bg>
      <p:bgPr>
        <a:noFill/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99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Google Shape;446;p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99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 Medium"/>
              <a:buNone/>
              <a:defRPr b="0" sz="1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448" name="Google Shape;448;p9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oría y Carrera 2">
  <p:cSld name="TITLE_AND_BODY_1_1_1">
    <p:bg>
      <p:bgPr>
        <a:noFill/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00"/>
          <p:cNvSpPr/>
          <p:nvPr/>
        </p:nvSpPr>
        <p:spPr>
          <a:xfrm>
            <a:off x="0" y="5100"/>
            <a:ext cx="213000" cy="5143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0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CARÁTULA">
  <p:cSld name="SECTION_HEADER_1_1_1">
    <p:bg>
      <p:bgPr>
        <a:solidFill>
          <a:srgbClr val="FCD300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01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Font typeface="Rubik"/>
              <a:buNone/>
              <a:defRPr b="1" sz="3800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3800"/>
              <a:buNone/>
              <a:defRPr sz="3800">
                <a:solidFill>
                  <a:srgbClr val="430098"/>
                </a:solidFill>
              </a:defRPr>
            </a:lvl9pPr>
          </a:lstStyle>
          <a:p/>
        </p:txBody>
      </p:sp>
      <p:pic>
        <p:nvPicPr>
          <p:cNvPr id="454" name="Google Shape;454;p1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101"/>
          <p:cNvPicPr preferRelativeResize="0"/>
          <p:nvPr/>
        </p:nvPicPr>
        <p:blipFill rotWithShape="1">
          <a:blip r:embed="rId3">
            <a:alphaModFix/>
          </a:blip>
          <a:srcRect b="17115" l="0" r="0" t="0"/>
          <a:stretch/>
        </p:blipFill>
        <p:spPr>
          <a:xfrm>
            <a:off x="6513700" y="2481275"/>
            <a:ext cx="1905024" cy="266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dad práctica 1">
  <p:cSld name="TITLE_AND_BODY_1_2_1">
    <p:bg>
      <p:bgPr>
        <a:noFill/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02"/>
          <p:cNvSpPr/>
          <p:nvPr/>
        </p:nvSpPr>
        <p:spPr>
          <a:xfrm>
            <a:off x="0" y="5100"/>
            <a:ext cx="2014200" cy="5143500"/>
          </a:xfrm>
          <a:prstGeom prst="rect">
            <a:avLst/>
          </a:prstGeom>
          <a:solidFill>
            <a:srgbClr val="FC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102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None/>
              <a:defRPr sz="1800">
                <a:solidFill>
                  <a:srgbClr val="430098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0098"/>
              </a:buClr>
              <a:buSzPts val="1800"/>
              <a:buFont typeface="Rubik Medium"/>
              <a:buNone/>
              <a:defRPr b="0" sz="1800">
                <a:solidFill>
                  <a:srgbClr val="430098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pic>
        <p:nvPicPr>
          <p:cNvPr id="459" name="Google Shape;459;p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3759644"/>
            <a:ext cx="490150" cy="620594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10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eak" type="titleOnly">
  <p:cSld name="TITLE_ONLY">
    <p:bg>
      <p:bgPr>
        <a:noFill/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103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103"/>
          <p:cNvSpPr/>
          <p:nvPr/>
        </p:nvSpPr>
        <p:spPr>
          <a:xfrm>
            <a:off x="0" y="0"/>
            <a:ext cx="9167400" cy="5143500"/>
          </a:xfrm>
          <a:prstGeom prst="rect">
            <a:avLst/>
          </a:prstGeom>
          <a:solidFill>
            <a:srgbClr val="434343">
              <a:alpha val="5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4" name="Google Shape;464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050" y="4529775"/>
            <a:ext cx="339950" cy="43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5" name="Google Shape;465;p103"/>
          <p:cNvGrpSpPr/>
          <p:nvPr/>
        </p:nvGrpSpPr>
        <p:grpSpPr>
          <a:xfrm>
            <a:off x="1975500" y="3845558"/>
            <a:ext cx="5193000" cy="763722"/>
            <a:chOff x="1975250" y="1903874"/>
            <a:chExt cx="5193000" cy="763722"/>
          </a:xfrm>
        </p:grpSpPr>
        <p:sp>
          <p:nvSpPr>
            <p:cNvPr id="466" name="Google Shape;466;p103"/>
            <p:cNvSpPr/>
            <p:nvPr/>
          </p:nvSpPr>
          <p:spPr>
            <a:xfrm>
              <a:off x="1975250" y="1903874"/>
              <a:ext cx="5193000" cy="523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b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i="0" lang="es" sz="2700" u="none" cap="none" strike="noStrik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¡BREAK!</a:t>
              </a:r>
              <a:endParaRPr b="1" i="0" sz="19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467" name="Google Shape;467;p103"/>
            <p:cNvSpPr/>
            <p:nvPr/>
          </p:nvSpPr>
          <p:spPr>
            <a:xfrm rot="-5400000">
              <a:off x="4532709" y="2094296"/>
              <a:ext cx="78000" cy="1068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4"/>
                  </a:lnTo>
                  <a:lnTo>
                    <a:pt x="0" y="1199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468" name="Google Shape;468;p103"/>
          <p:cNvSpPr/>
          <p:nvPr/>
        </p:nvSpPr>
        <p:spPr>
          <a:xfrm>
            <a:off x="358350" y="4529783"/>
            <a:ext cx="5193000" cy="52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19994"/>
                </a:lnTo>
                <a:lnTo>
                  <a:pt x="0" y="119994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Ph. Credit: Drew Coffmann</a:t>
            </a:r>
            <a:endParaRPr b="0" i="0" sz="800" u="none" cap="none" strike="noStrike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_ONLY_2">
  <p:cSld name="CAPTION_ONLY_2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0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1" name="Google Shape;471;p10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theme" Target="../theme/theme6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70.xml"/><Relationship Id="rId24" Type="http://schemas.openxmlformats.org/officeDocument/2006/relationships/slideLayout" Target="../slideLayouts/slideLayout73.xml"/><Relationship Id="rId23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0.xml"/><Relationship Id="rId2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26" Type="http://schemas.openxmlformats.org/officeDocument/2006/relationships/theme" Target="../theme/theme5.xml"/><Relationship Id="rId25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67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1.xml"/><Relationship Id="rId8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86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88.xml"/></Relationships>
</file>

<file path=ppt/slideMasters/_rels/slideMaster5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28.xml"/><Relationship Id="rId20" Type="http://schemas.openxmlformats.org/officeDocument/2006/relationships/slideLayout" Target="../slideLayouts/slideLayout108.xml"/><Relationship Id="rId41" Type="http://schemas.openxmlformats.org/officeDocument/2006/relationships/theme" Target="../theme/theme4.xml"/><Relationship Id="rId22" Type="http://schemas.openxmlformats.org/officeDocument/2006/relationships/slideLayout" Target="../slideLayouts/slideLayout110.xml"/><Relationship Id="rId21" Type="http://schemas.openxmlformats.org/officeDocument/2006/relationships/slideLayout" Target="../slideLayouts/slideLayout109.xml"/><Relationship Id="rId24" Type="http://schemas.openxmlformats.org/officeDocument/2006/relationships/slideLayout" Target="../slideLayouts/slideLayout112.xml"/><Relationship Id="rId23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26" Type="http://schemas.openxmlformats.org/officeDocument/2006/relationships/slideLayout" Target="../slideLayouts/slideLayout114.xml"/><Relationship Id="rId25" Type="http://schemas.openxmlformats.org/officeDocument/2006/relationships/slideLayout" Target="../slideLayouts/slideLayout113.xml"/><Relationship Id="rId28" Type="http://schemas.openxmlformats.org/officeDocument/2006/relationships/slideLayout" Target="../slideLayouts/slideLayout116.xml"/><Relationship Id="rId27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29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31" Type="http://schemas.openxmlformats.org/officeDocument/2006/relationships/slideLayout" Target="../slideLayouts/slideLayout119.xml"/><Relationship Id="rId30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99.xml"/><Relationship Id="rId33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98.xml"/><Relationship Id="rId32" Type="http://schemas.openxmlformats.org/officeDocument/2006/relationships/slideLayout" Target="../slideLayouts/slideLayout120.xml"/><Relationship Id="rId13" Type="http://schemas.openxmlformats.org/officeDocument/2006/relationships/slideLayout" Target="../slideLayouts/slideLayout101.xml"/><Relationship Id="rId35" Type="http://schemas.openxmlformats.org/officeDocument/2006/relationships/slideLayout" Target="../slideLayouts/slideLayout123.xml"/><Relationship Id="rId12" Type="http://schemas.openxmlformats.org/officeDocument/2006/relationships/slideLayout" Target="../slideLayouts/slideLayout100.xml"/><Relationship Id="rId34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03.xml"/><Relationship Id="rId37" Type="http://schemas.openxmlformats.org/officeDocument/2006/relationships/slideLayout" Target="../slideLayouts/slideLayout125.xml"/><Relationship Id="rId14" Type="http://schemas.openxmlformats.org/officeDocument/2006/relationships/slideLayout" Target="../slideLayouts/slideLayout102.xml"/><Relationship Id="rId36" Type="http://schemas.openxmlformats.org/officeDocument/2006/relationships/slideLayout" Target="../slideLayouts/slideLayout124.xml"/><Relationship Id="rId17" Type="http://schemas.openxmlformats.org/officeDocument/2006/relationships/slideLayout" Target="../slideLayouts/slideLayout105.xml"/><Relationship Id="rId39" Type="http://schemas.openxmlformats.org/officeDocument/2006/relationships/slideLayout" Target="../slideLayouts/slideLayout127.xml"/><Relationship Id="rId16" Type="http://schemas.openxmlformats.org/officeDocument/2006/relationships/slideLayout" Target="../slideLayouts/slideLayout104.xml"/><Relationship Id="rId38" Type="http://schemas.openxmlformats.org/officeDocument/2006/relationships/slideLayout" Target="../slideLayouts/slideLayout126.xml"/><Relationship Id="rId19" Type="http://schemas.openxmlformats.org/officeDocument/2006/relationships/slideLayout" Target="../slideLayouts/slideLayout107.xml"/><Relationship Id="rId18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ubik Medium"/>
              <a:buNone/>
              <a:defRPr sz="2800"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ubik"/>
              <a:buChar char="●"/>
              <a:defRPr sz="13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ubik Medium"/>
              <a:buNone/>
              <a:defRPr sz="2800"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27" name="Google Shape;227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ubik"/>
              <a:buChar char="●"/>
              <a:defRPr sz="13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28" name="Google Shape;228;p5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  <p:sldLayoutId id="2147483717" r:id="rId21"/>
    <p:sldLayoutId id="2147483718" r:id="rId22"/>
    <p:sldLayoutId id="2147483719" r:id="rId23"/>
    <p:sldLayoutId id="2147483720" r:id="rId24"/>
    <p:sldLayoutId id="2147483721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ubik Medium"/>
              <a:buNone/>
              <a:defRPr sz="2800"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40" name="Google Shape;340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ubik"/>
              <a:buChar char="●"/>
              <a:defRPr sz="13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Rubik"/>
              <a:buChar char="■"/>
              <a:defRPr sz="1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41" name="Google Shape;341;p7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 Medium"/>
              <a:buNone/>
              <a:defRPr b="0" i="0" sz="2800" u="none" cap="none" strike="noStrike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None/>
              <a:defRPr b="1" i="0" sz="2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418" name="Google Shape;418;p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ubik"/>
              <a:buChar char="●"/>
              <a:defRPr b="0" i="0" sz="13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■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●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ubik"/>
              <a:buChar char="○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Rubik"/>
              <a:buChar char="■"/>
              <a:defRPr b="0" i="0" sz="11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419" name="Google Shape;419;p9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58" r:id="rId23"/>
    <p:sldLayoutId id="2147483759" r:id="rId24"/>
    <p:sldLayoutId id="2147483760" r:id="rId25"/>
    <p:sldLayoutId id="2147483761" r:id="rId26"/>
    <p:sldLayoutId id="2147483762" r:id="rId27"/>
    <p:sldLayoutId id="2147483763" r:id="rId28"/>
    <p:sldLayoutId id="2147483764" r:id="rId29"/>
    <p:sldLayoutId id="2147483765" r:id="rId30"/>
    <p:sldLayoutId id="2147483766" r:id="rId31"/>
    <p:sldLayoutId id="2147483767" r:id="rId32"/>
    <p:sldLayoutId id="2147483768" r:id="rId33"/>
    <p:sldLayoutId id="2147483769" r:id="rId34"/>
    <p:sldLayoutId id="2147483770" r:id="rId35"/>
    <p:sldLayoutId id="2147483771" r:id="rId36"/>
    <p:sldLayoutId id="2147483772" r:id="rId37"/>
    <p:sldLayoutId id="2147483773" r:id="rId38"/>
    <p:sldLayoutId id="2147483774" r:id="rId39"/>
    <p:sldLayoutId id="2147483775" r:id="rId4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6.gif"/><Relationship Id="rId4" Type="http://schemas.openxmlformats.org/officeDocument/2006/relationships/image" Target="../media/image57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5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3.png"/><Relationship Id="rId4" Type="http://schemas.openxmlformats.org/officeDocument/2006/relationships/image" Target="../media/image64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3.png"/><Relationship Id="rId4" Type="http://schemas.openxmlformats.org/officeDocument/2006/relationships/image" Target="../media/image64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www.youtube.com/watch?v=kMXZbDT5vm0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kaggle.com/netflix-inc/netflix-prize-data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43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The long tail</a:t>
            </a:r>
            <a:endParaRPr b="1" sz="2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Ejemplo: Into Thin Air y Touching Void</a:t>
            </a:r>
            <a:endParaRPr sz="1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64" name="Google Shape;664;p1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65" name="Google Shape;665;p143"/>
          <p:cNvPicPr preferRelativeResize="0"/>
          <p:nvPr/>
        </p:nvPicPr>
        <p:blipFill rotWithShape="1">
          <a:blip r:embed="rId3">
            <a:alphaModFix/>
          </a:blip>
          <a:srcRect b="0" l="37531" r="0" t="0"/>
          <a:stretch/>
        </p:blipFill>
        <p:spPr>
          <a:xfrm>
            <a:off x="528113" y="1331250"/>
            <a:ext cx="3561370" cy="228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2128" y="1331250"/>
            <a:ext cx="4645260" cy="228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44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Matriz de utilidad</a:t>
            </a:r>
            <a:endParaRPr sz="1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72" name="Google Shape;672;p1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73" name="Google Shape;673;p144"/>
          <p:cNvSpPr txBox="1"/>
          <p:nvPr/>
        </p:nvSpPr>
        <p:spPr>
          <a:xfrm>
            <a:off x="800250" y="956400"/>
            <a:ext cx="6484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Char char="●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Existen </a:t>
            </a:r>
            <a:r>
              <a:rPr i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usuarios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e </a:t>
            </a:r>
            <a:r>
              <a:rPr i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ítems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. Los </a:t>
            </a:r>
            <a:r>
              <a:rPr i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usuarios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prefieren algunos </a:t>
            </a:r>
            <a:r>
              <a:rPr i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ítems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por sobre otros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Char char="●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Ejemplo: Usuarios de Netflix y Películas. De 1 a 5 estrellas.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aphicFrame>
        <p:nvGraphicFramePr>
          <p:cNvPr id="674" name="Google Shape;674;p144"/>
          <p:cNvGraphicFramePr/>
          <p:nvPr/>
        </p:nvGraphicFramePr>
        <p:xfrm>
          <a:off x="1330038" y="216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{B7E6C935-D421-4EED-8A9D-00195A353E7A}</a:tableStyleId>
              </a:tblPr>
              <a:tblGrid>
                <a:gridCol w="1038100"/>
                <a:gridCol w="646375"/>
                <a:gridCol w="646375"/>
                <a:gridCol w="646375"/>
                <a:gridCol w="646375"/>
                <a:gridCol w="646375"/>
                <a:gridCol w="646375"/>
                <a:gridCol w="646375"/>
                <a:gridCol w="646375"/>
              </a:tblGrid>
              <a:tr h="37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P1</a:t>
                      </a:r>
                      <a:endParaRPr b="1"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300">
                          <a:solidFill>
                            <a:srgbClr val="E1446D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P2</a:t>
                      </a:r>
                      <a:endParaRPr b="1" sz="1300">
                        <a:solidFill>
                          <a:srgbClr val="E1446D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300">
                          <a:solidFill>
                            <a:srgbClr val="E1446D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P3</a:t>
                      </a:r>
                      <a:endParaRPr b="1" sz="1300">
                        <a:solidFill>
                          <a:srgbClr val="E1446D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E1446D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P4</a:t>
                      </a:r>
                      <a:endParaRPr b="1" sz="1300">
                        <a:solidFill>
                          <a:srgbClr val="E1446D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E1446D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P5</a:t>
                      </a:r>
                      <a:endParaRPr b="1" sz="1300">
                        <a:solidFill>
                          <a:srgbClr val="E1446D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E1446D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P6</a:t>
                      </a:r>
                      <a:endParaRPr b="1" sz="1300">
                        <a:solidFill>
                          <a:srgbClr val="E1446D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...</a:t>
                      </a:r>
                      <a:endParaRPr b="1"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E1446D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</a:t>
                      </a:r>
                      <a:r>
                        <a:rPr b="1" baseline="-25000" lang="es" sz="1300">
                          <a:solidFill>
                            <a:srgbClr val="E1446D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m</a:t>
                      </a:r>
                      <a:endParaRPr b="1" baseline="-25000" i="1" sz="1300">
                        <a:solidFill>
                          <a:srgbClr val="E1446D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Usuario 1</a:t>
                      </a:r>
                      <a:endParaRPr b="1"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5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4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2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...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1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Usuario 2</a:t>
                      </a:r>
                      <a:endParaRPr b="1"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2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1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5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...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5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E1446D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Usuario 3</a:t>
                      </a:r>
                      <a:endParaRPr b="1" sz="1300">
                        <a:solidFill>
                          <a:srgbClr val="E1446D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1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5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4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3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...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2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E1446D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Usuario 4</a:t>
                      </a:r>
                      <a:endParaRPr b="1" sz="1300">
                        <a:solidFill>
                          <a:srgbClr val="E1446D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4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2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1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...</a:t>
                      </a:r>
                      <a:endParaRPr b="1"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...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...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...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...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Usuario </a:t>
                      </a:r>
                      <a:r>
                        <a:rPr b="1" i="1"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n</a:t>
                      </a:r>
                      <a:endParaRPr b="1" i="1"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1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2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5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5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...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3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45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Matriz de utilidad</a:t>
            </a:r>
            <a:endParaRPr sz="1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80" name="Google Shape;680;p1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81" name="Google Shape;681;p145"/>
          <p:cNvSpPr txBox="1"/>
          <p:nvPr/>
        </p:nvSpPr>
        <p:spPr>
          <a:xfrm>
            <a:off x="800250" y="956400"/>
            <a:ext cx="6374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Char char="●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Existen </a:t>
            </a:r>
            <a:r>
              <a:rPr i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usuarios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e </a:t>
            </a:r>
            <a:r>
              <a:rPr i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ítems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. Los </a:t>
            </a:r>
            <a:r>
              <a:rPr i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usuarios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prefieren algunos </a:t>
            </a:r>
            <a:r>
              <a:rPr i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ítems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por sobre otros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Char char="●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Ejemplo: Usuarios de Netflix y Películas. De 1 a 5 estrellas.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aphicFrame>
        <p:nvGraphicFramePr>
          <p:cNvPr id="682" name="Google Shape;682;p145"/>
          <p:cNvGraphicFramePr/>
          <p:nvPr/>
        </p:nvGraphicFramePr>
        <p:xfrm>
          <a:off x="1330038" y="216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{B7E6C935-D421-4EED-8A9D-00195A353E7A}</a:tableStyleId>
              </a:tblPr>
              <a:tblGrid>
                <a:gridCol w="1038100"/>
                <a:gridCol w="646375"/>
                <a:gridCol w="646375"/>
                <a:gridCol w="646375"/>
                <a:gridCol w="646375"/>
                <a:gridCol w="646375"/>
                <a:gridCol w="646375"/>
                <a:gridCol w="646375"/>
                <a:gridCol w="646375"/>
              </a:tblGrid>
              <a:tr h="37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P1</a:t>
                      </a:r>
                      <a:endParaRPr b="1"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E1446D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P2</a:t>
                      </a:r>
                      <a:endParaRPr b="1" sz="1300">
                        <a:solidFill>
                          <a:srgbClr val="E1446D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E1446D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P3</a:t>
                      </a:r>
                      <a:endParaRPr b="1" sz="1300">
                        <a:solidFill>
                          <a:srgbClr val="E1446D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E1446D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P4</a:t>
                      </a:r>
                      <a:endParaRPr b="1" sz="1300">
                        <a:solidFill>
                          <a:srgbClr val="E1446D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E1446D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P5</a:t>
                      </a:r>
                      <a:endParaRPr b="1" sz="1300">
                        <a:solidFill>
                          <a:srgbClr val="E1446D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E1446D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P6</a:t>
                      </a:r>
                      <a:endParaRPr b="1" sz="1300">
                        <a:solidFill>
                          <a:srgbClr val="E1446D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...</a:t>
                      </a:r>
                      <a:endParaRPr b="1"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E1446D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</a:t>
                      </a:r>
                      <a:r>
                        <a:rPr b="1" baseline="-25000" lang="es" sz="1300">
                          <a:solidFill>
                            <a:srgbClr val="E1446D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m</a:t>
                      </a:r>
                      <a:endParaRPr b="1" baseline="-25000" i="1" sz="1300">
                        <a:solidFill>
                          <a:srgbClr val="E1446D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Usuario 1</a:t>
                      </a:r>
                      <a:endParaRPr b="1"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5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4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300">
                          <a:solidFill>
                            <a:srgbClr val="CC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?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300">
                          <a:solidFill>
                            <a:srgbClr val="CC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?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2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300">
                          <a:solidFill>
                            <a:srgbClr val="CC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?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...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1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Usuario 2</a:t>
                      </a:r>
                      <a:endParaRPr b="1"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2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1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300">
                          <a:solidFill>
                            <a:srgbClr val="CC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?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5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300">
                          <a:solidFill>
                            <a:srgbClr val="CC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?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300">
                          <a:solidFill>
                            <a:srgbClr val="CC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?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...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5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E1446D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Usuario 3</a:t>
                      </a:r>
                      <a:endParaRPr b="1" sz="1300">
                        <a:solidFill>
                          <a:srgbClr val="E1446D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300">
                          <a:solidFill>
                            <a:srgbClr val="CC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?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1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5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300">
                          <a:solidFill>
                            <a:srgbClr val="CC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?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4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3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...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2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E1446D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Usuario 4</a:t>
                      </a:r>
                      <a:endParaRPr b="1" sz="1300">
                        <a:solidFill>
                          <a:srgbClr val="E1446D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4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CC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?</a:t>
                      </a:r>
                      <a:endParaRPr b="1" sz="1300">
                        <a:solidFill>
                          <a:srgbClr val="CC0000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300">
                          <a:solidFill>
                            <a:srgbClr val="CC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?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2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1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300">
                          <a:solidFill>
                            <a:srgbClr val="CC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?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0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...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300">
                          <a:solidFill>
                            <a:srgbClr val="CC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?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7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...</a:t>
                      </a:r>
                      <a:endParaRPr b="1"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...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...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...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0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...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0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...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0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...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...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0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...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Usuario </a:t>
                      </a:r>
                      <a:r>
                        <a:rPr b="1" i="1"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n</a:t>
                      </a:r>
                      <a:endParaRPr b="1" i="1"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1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2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5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300">
                          <a:solidFill>
                            <a:srgbClr val="CC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?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5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CC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?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...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3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46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Matriz de utilidad</a:t>
            </a:r>
            <a:endParaRPr sz="1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88" name="Google Shape;688;p1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89" name="Google Shape;689;p146"/>
          <p:cNvSpPr txBox="1"/>
          <p:nvPr/>
        </p:nvSpPr>
        <p:spPr>
          <a:xfrm>
            <a:off x="800250" y="956400"/>
            <a:ext cx="60924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Char char="●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Existen </a:t>
            </a:r>
            <a:r>
              <a:rPr i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usuarios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e </a:t>
            </a:r>
            <a:r>
              <a:rPr i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ítems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. Los </a:t>
            </a:r>
            <a:r>
              <a:rPr i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usuarios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prefieren algunos </a:t>
            </a:r>
            <a:r>
              <a:rPr i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ítems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por sobre otros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Char char="●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Ejemplo: Usuarios de Netflix y Películas. De 1 a 5 estrellas.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aphicFrame>
        <p:nvGraphicFramePr>
          <p:cNvPr id="690" name="Google Shape;690;p146"/>
          <p:cNvGraphicFramePr/>
          <p:nvPr/>
        </p:nvGraphicFramePr>
        <p:xfrm>
          <a:off x="1330038" y="216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{B7E6C935-D421-4EED-8A9D-00195A353E7A}</a:tableStyleId>
              </a:tblPr>
              <a:tblGrid>
                <a:gridCol w="1038100"/>
                <a:gridCol w="646375"/>
                <a:gridCol w="646375"/>
                <a:gridCol w="646375"/>
                <a:gridCol w="646375"/>
                <a:gridCol w="646375"/>
                <a:gridCol w="646375"/>
                <a:gridCol w="646375"/>
                <a:gridCol w="646375"/>
              </a:tblGrid>
              <a:tr h="37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P1</a:t>
                      </a:r>
                      <a:endParaRPr b="1"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E1446D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P2</a:t>
                      </a:r>
                      <a:endParaRPr b="1" sz="1300">
                        <a:solidFill>
                          <a:srgbClr val="E1446D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E1446D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P3</a:t>
                      </a:r>
                      <a:endParaRPr b="1" sz="1300">
                        <a:solidFill>
                          <a:srgbClr val="E1446D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E1446D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P4</a:t>
                      </a:r>
                      <a:endParaRPr b="1" sz="1300">
                        <a:solidFill>
                          <a:srgbClr val="E1446D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E1446D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P5</a:t>
                      </a:r>
                      <a:endParaRPr b="1" sz="1300">
                        <a:solidFill>
                          <a:srgbClr val="E1446D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E1446D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P6</a:t>
                      </a:r>
                      <a:endParaRPr b="1" sz="1300">
                        <a:solidFill>
                          <a:srgbClr val="E1446D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...</a:t>
                      </a:r>
                      <a:endParaRPr b="1"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E1446D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</a:t>
                      </a:r>
                      <a:r>
                        <a:rPr b="1" baseline="-25000" lang="es" sz="1300">
                          <a:solidFill>
                            <a:srgbClr val="E1446D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m</a:t>
                      </a:r>
                      <a:endParaRPr b="1" baseline="-25000" i="1" sz="1300">
                        <a:solidFill>
                          <a:srgbClr val="E1446D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Usuario 1</a:t>
                      </a:r>
                      <a:endParaRPr b="1"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5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4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300">
                          <a:solidFill>
                            <a:srgbClr val="CC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?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300">
                          <a:solidFill>
                            <a:srgbClr val="CC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?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2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300">
                          <a:solidFill>
                            <a:srgbClr val="CC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?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...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1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Usuario 2</a:t>
                      </a:r>
                      <a:endParaRPr b="1"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2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1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300">
                          <a:solidFill>
                            <a:srgbClr val="CC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?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5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300">
                          <a:solidFill>
                            <a:srgbClr val="CC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?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300">
                          <a:solidFill>
                            <a:srgbClr val="CC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?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...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5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E1446D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Usuario 3</a:t>
                      </a:r>
                      <a:endParaRPr b="1" sz="1300">
                        <a:solidFill>
                          <a:srgbClr val="E1446D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300">
                          <a:solidFill>
                            <a:srgbClr val="CC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?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1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5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300">
                          <a:solidFill>
                            <a:srgbClr val="CC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?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4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3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...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2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E1446D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Usuario 4</a:t>
                      </a:r>
                      <a:endParaRPr b="1" sz="1300">
                        <a:solidFill>
                          <a:srgbClr val="E1446D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4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CC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?</a:t>
                      </a:r>
                      <a:endParaRPr b="1" sz="1300">
                        <a:solidFill>
                          <a:srgbClr val="CC0000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300">
                          <a:solidFill>
                            <a:srgbClr val="CC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?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2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1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300">
                          <a:solidFill>
                            <a:srgbClr val="CC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?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0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...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300">
                          <a:solidFill>
                            <a:srgbClr val="CC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?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7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...</a:t>
                      </a:r>
                      <a:endParaRPr b="1"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...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...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...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0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...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0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...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0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...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...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0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...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Usuario </a:t>
                      </a:r>
                      <a:r>
                        <a:rPr b="1" i="1"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n</a:t>
                      </a:r>
                      <a:endParaRPr b="1" i="1"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1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2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5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300">
                          <a:solidFill>
                            <a:srgbClr val="CC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?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5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CC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?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...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3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91" name="Google Shape;691;p146"/>
          <p:cNvSpPr txBox="1"/>
          <p:nvPr/>
        </p:nvSpPr>
        <p:spPr>
          <a:xfrm>
            <a:off x="6892775" y="396000"/>
            <a:ext cx="2031300" cy="15315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El objetivo del sistema de recomendación es </a:t>
            </a:r>
            <a:r>
              <a:rPr i="1" lang="es" sz="1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poblar</a:t>
            </a:r>
            <a:r>
              <a:rPr lang="es" sz="1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 la matriz de utilidad</a:t>
            </a:r>
            <a:endParaRPr sz="18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47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Matriz de utilidad</a:t>
            </a:r>
            <a:endParaRPr sz="1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97" name="Google Shape;697;p1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98" name="Google Shape;698;p147"/>
          <p:cNvSpPr txBox="1"/>
          <p:nvPr/>
        </p:nvSpPr>
        <p:spPr>
          <a:xfrm>
            <a:off x="800250" y="1108800"/>
            <a:ext cx="82290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Char char="●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Existen </a:t>
            </a:r>
            <a:r>
              <a:rPr i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usuarios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e </a:t>
            </a:r>
            <a:r>
              <a:rPr i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ítems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. Los </a:t>
            </a:r>
            <a:r>
              <a:rPr i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usuarios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prefieren algunos </a:t>
            </a:r>
            <a:r>
              <a:rPr i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ítems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por sobre otros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Char char="●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Ejemplo: Usuarios de Netflix y Películas. De 1 a 5 estrellas.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99" name="Google Shape;699;p147"/>
          <p:cNvSpPr txBox="1"/>
          <p:nvPr/>
        </p:nvSpPr>
        <p:spPr>
          <a:xfrm>
            <a:off x="1338275" y="2085425"/>
            <a:ext cx="7152900" cy="7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Ejemplo: Netflix tiene 150 millones suscriptores, 5 mil películas. La matriz tiene 750000000000 espacios, de los cuales la mayoría están vacíos.</a:t>
            </a:r>
            <a:endParaRPr sz="1800">
              <a:solidFill>
                <a:srgbClr val="FFFFF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700" name="Google Shape;700;p147"/>
          <p:cNvSpPr txBox="1"/>
          <p:nvPr/>
        </p:nvSpPr>
        <p:spPr>
          <a:xfrm>
            <a:off x="945200" y="2085425"/>
            <a:ext cx="7680900" cy="7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Ejemplo: Netflix tiene 150 millones suscriptores, 5 mil películas. La matriz tiene 750000000000 espacios, de los cuales la mayoría están vacíos.</a:t>
            </a:r>
            <a:endParaRPr sz="1800">
              <a:solidFill>
                <a:srgbClr val="FFFFF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701" name="Google Shape;701;p147"/>
          <p:cNvCxnSpPr/>
          <p:nvPr/>
        </p:nvCxnSpPr>
        <p:spPr>
          <a:xfrm>
            <a:off x="1702300" y="2971350"/>
            <a:ext cx="0" cy="1746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2" name="Google Shape;702;p147"/>
          <p:cNvSpPr txBox="1"/>
          <p:nvPr/>
        </p:nvSpPr>
        <p:spPr>
          <a:xfrm>
            <a:off x="1702300" y="3169150"/>
            <a:ext cx="6709500" cy="15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Font typeface="Rubik"/>
              <a:buChar char="●"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Cuando buscamos recomendar, interesa más recomendar ítems que van a gustar que aquellos que no van a gustar.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48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Matriz de utilidad</a:t>
            </a:r>
            <a:endParaRPr sz="1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08" name="Google Shape;708;p1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09" name="Google Shape;709;p148"/>
          <p:cNvSpPr txBox="1"/>
          <p:nvPr/>
        </p:nvSpPr>
        <p:spPr>
          <a:xfrm>
            <a:off x="800250" y="1108800"/>
            <a:ext cx="82290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Char char="●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Existen </a:t>
            </a:r>
            <a:r>
              <a:rPr i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usuarios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e </a:t>
            </a:r>
            <a:r>
              <a:rPr i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ítems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. Los </a:t>
            </a:r>
            <a:r>
              <a:rPr i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usuarios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prefieren algunos </a:t>
            </a:r>
            <a:r>
              <a:rPr i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ítems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por sobre otros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Char char="●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Ejemplo: Usuarios de Netflix y Películas. De 1 a 5 estrellas.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10" name="Google Shape;710;p148"/>
          <p:cNvSpPr txBox="1"/>
          <p:nvPr/>
        </p:nvSpPr>
        <p:spPr>
          <a:xfrm>
            <a:off x="1338275" y="2085425"/>
            <a:ext cx="7152900" cy="7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Ejemplo: Netflix tiene 150 millones suscriptores, 5 mil películas. La matriz tiene 750000000000 espacios, de los cuales la mayoría están vacíos.</a:t>
            </a:r>
            <a:endParaRPr sz="1800">
              <a:solidFill>
                <a:srgbClr val="FFFFF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711" name="Google Shape;711;p148"/>
          <p:cNvSpPr txBox="1"/>
          <p:nvPr/>
        </p:nvSpPr>
        <p:spPr>
          <a:xfrm>
            <a:off x="945200" y="2085425"/>
            <a:ext cx="7680900" cy="7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Ejemplo: Netflix tiene 150 millones suscriptores, 5 mil películas. La matriz tiene 750000000000 espacios, de los cuales la mayoría están vacíos.</a:t>
            </a:r>
            <a:endParaRPr sz="1800">
              <a:solidFill>
                <a:srgbClr val="FFFFF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712" name="Google Shape;712;p148"/>
          <p:cNvCxnSpPr/>
          <p:nvPr/>
        </p:nvCxnSpPr>
        <p:spPr>
          <a:xfrm>
            <a:off x="1702300" y="2971350"/>
            <a:ext cx="0" cy="1746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3" name="Google Shape;713;p148"/>
          <p:cNvSpPr txBox="1"/>
          <p:nvPr/>
        </p:nvSpPr>
        <p:spPr>
          <a:xfrm>
            <a:off x="1702300" y="3169150"/>
            <a:ext cx="6709500" cy="15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Char char="●"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Cuando buscamos recomendar, interesa más recomendar ítems que van a gustar que aquellos que no van a gustar.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Char char="●"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En algunos casos, interesa mover a los usuarios del mainstream a la cola 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49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Matriz de utilidad</a:t>
            </a:r>
            <a:endParaRPr sz="1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19" name="Google Shape;719;p1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20" name="Google Shape;720;p149"/>
          <p:cNvSpPr txBox="1"/>
          <p:nvPr/>
        </p:nvSpPr>
        <p:spPr>
          <a:xfrm>
            <a:off x="800250" y="1108800"/>
            <a:ext cx="82290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Char char="●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Existen </a:t>
            </a:r>
            <a:r>
              <a:rPr i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usuarios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e </a:t>
            </a:r>
            <a:r>
              <a:rPr i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ítems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. Los </a:t>
            </a:r>
            <a:r>
              <a:rPr i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usuarios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prefieren algunos </a:t>
            </a:r>
            <a:r>
              <a:rPr i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ítems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por sobre otros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Char char="●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Ejemplo: Usuarios de Netflix y Películas. De 1 a 5 estrellas.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21" name="Google Shape;721;p149"/>
          <p:cNvSpPr txBox="1"/>
          <p:nvPr/>
        </p:nvSpPr>
        <p:spPr>
          <a:xfrm>
            <a:off x="1338275" y="2085425"/>
            <a:ext cx="7152900" cy="7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Ejemplo: Netflix tiene 150 millones suscriptores, 5 mil películas. La matriz tiene 750000000000 espacios, de los cuales la mayoría están vacíos.</a:t>
            </a:r>
            <a:endParaRPr sz="1800">
              <a:solidFill>
                <a:srgbClr val="FFFFF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722" name="Google Shape;722;p149"/>
          <p:cNvSpPr txBox="1"/>
          <p:nvPr/>
        </p:nvSpPr>
        <p:spPr>
          <a:xfrm>
            <a:off x="945200" y="2085425"/>
            <a:ext cx="7680900" cy="7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Ejemplo: Netflix tiene 150 millones suscriptores, 5 mil películas. La matriz tiene 750000000000 espacios, de los cuales la mayoría están vacíos.</a:t>
            </a:r>
            <a:endParaRPr sz="1800">
              <a:solidFill>
                <a:srgbClr val="FFFFF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723" name="Google Shape;723;p149"/>
          <p:cNvCxnSpPr/>
          <p:nvPr/>
        </p:nvCxnSpPr>
        <p:spPr>
          <a:xfrm>
            <a:off x="1702300" y="2971350"/>
            <a:ext cx="0" cy="1746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" name="Google Shape;724;p149"/>
          <p:cNvSpPr txBox="1"/>
          <p:nvPr/>
        </p:nvSpPr>
        <p:spPr>
          <a:xfrm>
            <a:off x="1702300" y="3169150"/>
            <a:ext cx="6709500" cy="15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Char char="●"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Cuando buscamos recomendar, interesa más recomendar ítems que van a gustar que aquellos que no van a gustar.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Char char="●"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En algunos casos, interesa mover a los usuarios del mainstream a la cola 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400"/>
              <a:buFont typeface="Rubik"/>
              <a:buChar char="●"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Algunas veces, ni siquiera hay calificaciones, solamente si vio o no (o escuchó, leyó, compró, etc.).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50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Matriz de utilidad</a:t>
            </a:r>
            <a:endParaRPr sz="1800">
              <a:solidFill>
                <a:srgbClr val="E1446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30" name="Google Shape;730;p1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31" name="Google Shape;731;p150"/>
          <p:cNvSpPr txBox="1"/>
          <p:nvPr/>
        </p:nvSpPr>
        <p:spPr>
          <a:xfrm>
            <a:off x="800250" y="1108800"/>
            <a:ext cx="82290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Char char="●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Existen </a:t>
            </a:r>
            <a:r>
              <a:rPr i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usuarios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e </a:t>
            </a:r>
            <a:r>
              <a:rPr i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ítems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. Los </a:t>
            </a:r>
            <a:r>
              <a:rPr i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usuarios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prefieren algunos </a:t>
            </a:r>
            <a:r>
              <a:rPr i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ítems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por sobre otros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ubik"/>
              <a:buChar char="●"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Ejemplo: Usuarios de Netflix y Películas. De 1 a 5 estrellas.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32" name="Google Shape;732;p150"/>
          <p:cNvSpPr txBox="1"/>
          <p:nvPr/>
        </p:nvSpPr>
        <p:spPr>
          <a:xfrm>
            <a:off x="1338275" y="2085425"/>
            <a:ext cx="7152900" cy="7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Ejemplo: Netflix tiene 150 millones suscriptores, 5 mil películas. La matriz tiene 750000000000 espacios, de los cuales la mayoría están vacíos.</a:t>
            </a:r>
            <a:endParaRPr sz="1800">
              <a:solidFill>
                <a:srgbClr val="FFFFF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733" name="Google Shape;733;p150"/>
          <p:cNvSpPr txBox="1"/>
          <p:nvPr/>
        </p:nvSpPr>
        <p:spPr>
          <a:xfrm>
            <a:off x="945200" y="2085425"/>
            <a:ext cx="7680900" cy="7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Ejemplo: Netflix tiene 150 millones suscriptores, 5 mil películas. La matriz tiene 750000000000 espacios, de los cuales la mayoría están vacíos.</a:t>
            </a:r>
            <a:endParaRPr sz="1800">
              <a:solidFill>
                <a:srgbClr val="FFFFF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734" name="Google Shape;734;p150"/>
          <p:cNvCxnSpPr/>
          <p:nvPr/>
        </p:nvCxnSpPr>
        <p:spPr>
          <a:xfrm>
            <a:off x="1702300" y="2971350"/>
            <a:ext cx="0" cy="1746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150"/>
          <p:cNvSpPr txBox="1"/>
          <p:nvPr/>
        </p:nvSpPr>
        <p:spPr>
          <a:xfrm>
            <a:off x="1702300" y="3169150"/>
            <a:ext cx="6709500" cy="15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Char char="●"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Cuando buscamos recomendar, interesa más recomendar ítems que van a gustar que aquellos que no van a gustar.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Char char="●"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En algunos casos, interesa mover a los usuarios del mainstream a la cola 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400"/>
              <a:buFont typeface="Rubik"/>
              <a:buChar char="●"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Algunas veces, ni siquiera hay calificaciones, solamente si vio o no (o escuchó, leyó, compró, etc.).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36" name="Google Shape;736;p150"/>
          <p:cNvSpPr txBox="1"/>
          <p:nvPr/>
        </p:nvSpPr>
        <p:spPr>
          <a:xfrm>
            <a:off x="1800200" y="3264075"/>
            <a:ext cx="6825900" cy="13119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El objetivo del sistema de recomendación es poblar la matriz de utilidad de una manera inteligente y bajo los requisitos que imponga cada entorno</a:t>
            </a:r>
            <a:endParaRPr sz="22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51"/>
          <p:cNvSpPr txBox="1"/>
          <p:nvPr>
            <p:ph idx="4294967295" type="title"/>
          </p:nvPr>
        </p:nvSpPr>
        <p:spPr>
          <a:xfrm>
            <a:off x="727650" y="594725"/>
            <a:ext cx="78087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Tipos de Sistemas de Recomendación</a:t>
            </a:r>
            <a:endParaRPr/>
          </a:p>
        </p:txBody>
      </p:sp>
      <p:pic>
        <p:nvPicPr>
          <p:cNvPr id="742" name="Google Shape;742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575" y="1269925"/>
            <a:ext cx="5796050" cy="36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aphicFrame>
        <p:nvGraphicFramePr>
          <p:cNvPr id="748" name="Google Shape;748;p152"/>
          <p:cNvGraphicFramePr/>
          <p:nvPr/>
        </p:nvGraphicFramePr>
        <p:xfrm>
          <a:off x="598875" y="796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{B7E6C935-D421-4EED-8A9D-00195A353E7A}</a:tableStyleId>
              </a:tblPr>
              <a:tblGrid>
                <a:gridCol w="1375400"/>
                <a:gridCol w="1939975"/>
                <a:gridCol w="1761125"/>
                <a:gridCol w="30634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¿Cómo?</a:t>
                      </a:r>
                      <a:endParaRPr b="1" sz="1200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Ventaja</a:t>
                      </a:r>
                      <a:endParaRPr b="1" sz="1200">
                        <a:solidFill>
                          <a:schemeClr val="dk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chemeClr val="accent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Desventaja / Problema</a:t>
                      </a:r>
                      <a:endParaRPr b="1" sz="1200">
                        <a:solidFill>
                          <a:schemeClr val="accent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Basado en contenidos</a:t>
                      </a:r>
                      <a:endParaRPr b="1" sz="1200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Recomienda ítems con características similares a los que el usuario consumió (y, preferiblemente, indicó que le gustaban).</a:t>
                      </a:r>
                      <a:endParaRPr sz="1200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Basta con </a:t>
                      </a:r>
                      <a:r>
                        <a:rPr i="1" lang="es" sz="1200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conocer</a:t>
                      </a:r>
                      <a:r>
                        <a:rPr lang="es" sz="1200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 los ítems para comenzar a recomendar</a:t>
                      </a:r>
                      <a:endParaRPr sz="1200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1) calcular la similitud entre dos ítems puede ser una tarea difícil y muy costosa. En la mayoría de los casos hay que obtener atributos. </a:t>
                      </a:r>
                      <a:endParaRPr sz="1200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2) Suele recomendar ítems que no son novedosos para el usuario</a:t>
                      </a:r>
                      <a:endParaRPr sz="1200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Filtro colaborativo</a:t>
                      </a:r>
                      <a:endParaRPr b="1" sz="1200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Recomienda ítems basadas en medidas de similaridad entre ítems y/o usuarios.</a:t>
                      </a:r>
                      <a:endParaRPr sz="1200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No necesita </a:t>
                      </a:r>
                      <a:r>
                        <a:rPr i="1" lang="es" sz="1200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conocer</a:t>
                      </a:r>
                      <a:r>
                        <a:rPr lang="es" sz="1200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 los</a:t>
                      </a:r>
                      <a:r>
                        <a:rPr i="1" lang="es" sz="1200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 </a:t>
                      </a:r>
                      <a:r>
                        <a:rPr lang="es" sz="1200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ítems, en principio alcanza con la información de la matriz de utilidad</a:t>
                      </a:r>
                      <a:endParaRPr sz="1200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Necesito la matriz de utilidad</a:t>
                      </a:r>
                      <a:endParaRPr sz="1200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Pensarlo como problema de clasificación</a:t>
                      </a:r>
                      <a:endParaRPr b="1" sz="1200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Podemos entrenar un clasificador para cada usuario</a:t>
                      </a:r>
                      <a:endParaRPr sz="1200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Pocas calificaciones por usuario</a:t>
                      </a:r>
                      <a:endParaRPr sz="1200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Híbridos</a:t>
                      </a:r>
                      <a:endParaRPr b="1" sz="1200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Combinar lo mejor de varios mundos</a:t>
                      </a:r>
                      <a:endParaRPr sz="1200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49" name="Google Shape;749;p152"/>
          <p:cNvSpPr txBox="1"/>
          <p:nvPr/>
        </p:nvSpPr>
        <p:spPr>
          <a:xfrm>
            <a:off x="899775" y="5952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Sistemas de recomendación </a:t>
            </a:r>
            <a:r>
              <a:rPr b="1" lang="es" sz="2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· Tipos</a:t>
            </a:r>
            <a:endParaRPr sz="1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3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s"/>
              <a:t>¡Bienvenidas/os 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s"/>
              <a:t>Data Science!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aphicFrame>
        <p:nvGraphicFramePr>
          <p:cNvPr id="755" name="Google Shape;755;p153"/>
          <p:cNvGraphicFramePr/>
          <p:nvPr/>
        </p:nvGraphicFramePr>
        <p:xfrm>
          <a:off x="598875" y="796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{B7E6C935-D421-4EED-8A9D-00195A353E7A}</a:tableStyleId>
              </a:tblPr>
              <a:tblGrid>
                <a:gridCol w="1375400"/>
                <a:gridCol w="1939975"/>
                <a:gridCol w="1761125"/>
                <a:gridCol w="30634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D9D9D9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D9D9D9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¿Cómo?</a:t>
                      </a:r>
                      <a:endParaRPr b="1" sz="1200">
                        <a:solidFill>
                          <a:srgbClr val="D9D9D9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D9D9D9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Ventaja</a:t>
                      </a:r>
                      <a:endParaRPr b="1" sz="1200">
                        <a:solidFill>
                          <a:srgbClr val="D9D9D9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D9D9D9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Desventaja / Problema</a:t>
                      </a:r>
                      <a:endParaRPr b="1" sz="1200">
                        <a:solidFill>
                          <a:srgbClr val="D9D9D9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D9D9D9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Basado en contenidos</a:t>
                      </a:r>
                      <a:endParaRPr b="1" sz="1200">
                        <a:solidFill>
                          <a:srgbClr val="D9D9D9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D9D9D9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Recomienda ítems con características similares a los que el usuario consumió (y, preferiblemente, indicó que le gustaban).</a:t>
                      </a:r>
                      <a:endParaRPr sz="1200">
                        <a:solidFill>
                          <a:srgbClr val="D9D9D9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D9D9D9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Basta con </a:t>
                      </a:r>
                      <a:r>
                        <a:rPr i="1" lang="es" sz="1200">
                          <a:solidFill>
                            <a:srgbClr val="D9D9D9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conocer</a:t>
                      </a:r>
                      <a:r>
                        <a:rPr lang="es" sz="1200">
                          <a:solidFill>
                            <a:srgbClr val="D9D9D9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 los ítems para comenzar a recomendar</a:t>
                      </a:r>
                      <a:endParaRPr sz="1200">
                        <a:solidFill>
                          <a:srgbClr val="D9D9D9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D9D9D9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1) calcular la similitud entre dos ítems puede ser una tarea difícil y muy costosa. En la mayoría de los casos hay que obtener atributos. </a:t>
                      </a:r>
                      <a:endParaRPr sz="1200">
                        <a:solidFill>
                          <a:srgbClr val="D9D9D9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D9D9D9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2) Suele recomendar ítems que no son novedosos para el usuario</a:t>
                      </a:r>
                      <a:endParaRPr sz="1200">
                        <a:solidFill>
                          <a:srgbClr val="D9D9D9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D9D9D9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Filtro colaborativo</a:t>
                      </a:r>
                      <a:endParaRPr b="1" sz="1200">
                        <a:solidFill>
                          <a:srgbClr val="D9D9D9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D9D9D9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Recomienda ítems basadas en medidas de similaridad entre ítems y/o usuarios.</a:t>
                      </a:r>
                      <a:endParaRPr sz="1200">
                        <a:solidFill>
                          <a:srgbClr val="D9D9D9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D9D9D9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No necesita </a:t>
                      </a:r>
                      <a:r>
                        <a:rPr i="1" lang="es" sz="1200">
                          <a:solidFill>
                            <a:srgbClr val="D9D9D9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conocer</a:t>
                      </a:r>
                      <a:r>
                        <a:rPr lang="es" sz="1200">
                          <a:solidFill>
                            <a:srgbClr val="D9D9D9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 los</a:t>
                      </a:r>
                      <a:r>
                        <a:rPr i="1" lang="es" sz="1200">
                          <a:solidFill>
                            <a:srgbClr val="D9D9D9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 </a:t>
                      </a:r>
                      <a:r>
                        <a:rPr lang="es" sz="1200">
                          <a:solidFill>
                            <a:srgbClr val="D9D9D9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ítems, en principio alcanza con la información de la matriz de utilidad</a:t>
                      </a:r>
                      <a:endParaRPr sz="1200">
                        <a:solidFill>
                          <a:srgbClr val="D9D9D9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D9D9D9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Necesito la matriz de utilidad</a:t>
                      </a:r>
                      <a:endParaRPr sz="1200">
                        <a:solidFill>
                          <a:srgbClr val="D9D9D9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D9D9D9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Pensarlo como problema de clasificación</a:t>
                      </a:r>
                      <a:endParaRPr b="1" sz="1200">
                        <a:solidFill>
                          <a:srgbClr val="D9D9D9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D9D9D9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Podemos entrenar un clasificador para cada usuario</a:t>
                      </a:r>
                      <a:endParaRPr sz="1200">
                        <a:solidFill>
                          <a:srgbClr val="D9D9D9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D9D9D9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D9D9D9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Pocas calificaciones por usuario</a:t>
                      </a:r>
                      <a:endParaRPr sz="1200">
                        <a:solidFill>
                          <a:srgbClr val="D9D9D9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D9D9D9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Híbridos</a:t>
                      </a:r>
                      <a:endParaRPr b="1" sz="1200">
                        <a:solidFill>
                          <a:srgbClr val="D9D9D9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D9D9D9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Combinar lo mejor de varios mundos</a:t>
                      </a:r>
                      <a:endParaRPr sz="1200">
                        <a:solidFill>
                          <a:srgbClr val="D9D9D9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D9D9D9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D9D9D9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56" name="Google Shape;756;p153"/>
          <p:cNvSpPr txBox="1"/>
          <p:nvPr/>
        </p:nvSpPr>
        <p:spPr>
          <a:xfrm>
            <a:off x="899775" y="5952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Sistemas de recomendación </a:t>
            </a:r>
            <a:r>
              <a:rPr b="1" lang="es" sz="2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· Tipos</a:t>
            </a:r>
            <a:endParaRPr sz="1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57" name="Google Shape;757;p153"/>
          <p:cNvSpPr txBox="1"/>
          <p:nvPr/>
        </p:nvSpPr>
        <p:spPr>
          <a:xfrm>
            <a:off x="2546875" y="1705675"/>
            <a:ext cx="4442100" cy="1680900"/>
          </a:xfrm>
          <a:prstGeom prst="rect">
            <a:avLst/>
          </a:prstGeom>
          <a:solidFill>
            <a:srgbClr val="E144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Cold Start</a:t>
            </a:r>
            <a:endParaRPr b="1" sz="3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New items have no ratings, new users have no history.</a:t>
            </a:r>
            <a:endParaRPr sz="2400">
              <a:solidFill>
                <a:srgbClr val="FFFFF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758" name="Google Shape;758;p153"/>
          <p:cNvCxnSpPr/>
          <p:nvPr/>
        </p:nvCxnSpPr>
        <p:spPr>
          <a:xfrm>
            <a:off x="4607725" y="2434075"/>
            <a:ext cx="381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54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SR </a:t>
            </a:r>
            <a:r>
              <a:rPr b="1" lang="es" sz="2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· Basado en contenidos</a:t>
            </a:r>
            <a:endParaRPr sz="1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64" name="Google Shape;764;p1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765" name="Google Shape;765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5725" y="1020700"/>
            <a:ext cx="5573594" cy="388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55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SR </a:t>
            </a:r>
            <a:r>
              <a:rPr b="1" lang="es" sz="2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· Basado en contenidos</a:t>
            </a:r>
            <a:endParaRPr sz="1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71" name="Google Shape;771;p1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72" name="Google Shape;772;p155"/>
          <p:cNvSpPr txBox="1"/>
          <p:nvPr/>
        </p:nvSpPr>
        <p:spPr>
          <a:xfrm>
            <a:off x="995850" y="1144325"/>
            <a:ext cx="7088400" cy="682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Idea: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recomendar ítems al usuario que sean similares a aquellos que puntuó positivamente antes (o, en su defecto, que consumió). Para ello: </a:t>
            </a:r>
            <a:endParaRPr i="0" sz="16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773" name="Google Shape;773;p155"/>
          <p:cNvCxnSpPr/>
          <p:nvPr/>
        </p:nvCxnSpPr>
        <p:spPr>
          <a:xfrm>
            <a:off x="1333500" y="2005450"/>
            <a:ext cx="0" cy="28695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4" name="Google Shape;774;p155"/>
          <p:cNvSpPr txBox="1"/>
          <p:nvPr/>
        </p:nvSpPr>
        <p:spPr>
          <a:xfrm>
            <a:off x="1333500" y="2005450"/>
            <a:ext cx="7465200" cy="27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AutoNum type="arabicPeriod"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Para cada ítem, debemos construir un perfil.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1" marL="914400" rtl="0" algn="l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Casos sencillos: información fácilmente disponible. Películas: director, género, actores, año, etc.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Casos no-sencillos. Debemos extraer features de los ítems. Noticias: hay que usar la batería de herramientas de NLP (tf-idf, etc.)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AutoNum type="arabicPeriod"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Idealmente, también hay que construir un perfil de qué cosas le gustan al usuario.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AutoNum type="arabicPeriod"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Usamos una métrica de distancia para encontrar ítems similares.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1" marL="914400" rtl="0" algn="l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AutoNum type="alphaLcPeriod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Índice Jaccard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 Light"/>
              <a:buAutoNum type="alphaLcPeriod"/>
            </a:pPr>
            <a:r>
              <a:rPr lang="es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Distancia coseno</a:t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AutoNum type="arabicPeriod"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Recomendamos 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56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SR </a:t>
            </a:r>
            <a:r>
              <a:rPr b="1" lang="es" sz="2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· Basado en contenidos</a:t>
            </a:r>
            <a:endParaRPr sz="1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80" name="Google Shape;780;p1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781" name="Google Shape;781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775" y="14185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4877050" y="1418575"/>
            <a:ext cx="548700" cy="54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3" name="Google Shape;783;p156"/>
          <p:cNvCxnSpPr/>
          <p:nvPr/>
        </p:nvCxnSpPr>
        <p:spPr>
          <a:xfrm>
            <a:off x="4453900" y="1176000"/>
            <a:ext cx="0" cy="35490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784" name="Google Shape;784;p156"/>
          <p:cNvGraphicFramePr/>
          <p:nvPr/>
        </p:nvGraphicFramePr>
        <p:xfrm>
          <a:off x="649750" y="2190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{B7E6C935-D421-4EED-8A9D-00195A353E7A}</a:tableStyleId>
              </a:tblPr>
              <a:tblGrid>
                <a:gridCol w="3536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No necesitamos información de otros usuarios. (Sin </a:t>
                      </a:r>
                      <a:r>
                        <a:rPr i="1"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Cold-Start</a:t>
                      </a: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)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Puede recomendar a usuarios con “paladar exquisito” o único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Puede recomendar ítems nuevos o poco populares (basta ver su contenido)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Explicable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85" name="Google Shape;785;p156"/>
          <p:cNvGraphicFramePr/>
          <p:nvPr/>
        </p:nvGraphicFramePr>
        <p:xfrm>
          <a:off x="4721875" y="2190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{B7E6C935-D421-4EED-8A9D-00195A353E7A}</a:tableStyleId>
              </a:tblPr>
              <a:tblGrid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Hay que armar el perfil de los ítems. Puede ser difícil encontrar buenos features.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Difícil recomendar a nuevos usuarios.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Puede ser muy específico: no recomienda ítems por fuera perfil del usuario. El usuario puede tener muchos intereses.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57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SR </a:t>
            </a:r>
            <a:r>
              <a:rPr b="1" lang="es" sz="2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· Filtro colaborativo</a:t>
            </a:r>
            <a:endParaRPr sz="1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91" name="Google Shape;791;p1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aphicFrame>
        <p:nvGraphicFramePr>
          <p:cNvPr id="792" name="Google Shape;792;p157"/>
          <p:cNvGraphicFramePr/>
          <p:nvPr/>
        </p:nvGraphicFramePr>
        <p:xfrm>
          <a:off x="1123613" y="134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{B7E6C935-D421-4EED-8A9D-00195A353E7A}</a:tableStyleId>
              </a:tblPr>
              <a:tblGrid>
                <a:gridCol w="1038100"/>
                <a:gridCol w="646375"/>
                <a:gridCol w="646375"/>
                <a:gridCol w="646375"/>
                <a:gridCol w="646375"/>
                <a:gridCol w="646375"/>
                <a:gridCol w="646375"/>
                <a:gridCol w="646375"/>
                <a:gridCol w="646375"/>
              </a:tblGrid>
              <a:tr h="37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P1</a:t>
                      </a:r>
                      <a:endParaRPr b="1"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300">
                          <a:solidFill>
                            <a:srgbClr val="E1446D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P2</a:t>
                      </a:r>
                      <a:endParaRPr b="1" sz="1300">
                        <a:solidFill>
                          <a:srgbClr val="E1446D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300">
                          <a:solidFill>
                            <a:srgbClr val="E1446D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P3</a:t>
                      </a:r>
                      <a:endParaRPr b="1" sz="1300">
                        <a:solidFill>
                          <a:srgbClr val="E1446D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E1446D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P4</a:t>
                      </a:r>
                      <a:endParaRPr b="1" sz="1300">
                        <a:solidFill>
                          <a:srgbClr val="E1446D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E1446D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P5</a:t>
                      </a:r>
                      <a:endParaRPr b="1" sz="1300">
                        <a:solidFill>
                          <a:srgbClr val="E1446D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E1446D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P6</a:t>
                      </a:r>
                      <a:endParaRPr b="1" sz="1300">
                        <a:solidFill>
                          <a:srgbClr val="E1446D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...</a:t>
                      </a:r>
                      <a:endParaRPr b="1"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E1446D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</a:t>
                      </a:r>
                      <a:r>
                        <a:rPr b="1" baseline="-25000" lang="es" sz="1300">
                          <a:solidFill>
                            <a:srgbClr val="E1446D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m</a:t>
                      </a:r>
                      <a:endParaRPr b="1" baseline="-25000" i="1" sz="1300">
                        <a:solidFill>
                          <a:srgbClr val="E1446D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Usuario 1</a:t>
                      </a:r>
                      <a:endParaRPr b="1"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5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4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2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...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1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Usuario 2</a:t>
                      </a:r>
                      <a:endParaRPr b="1"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2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1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5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...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5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E1446D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Usuario 3</a:t>
                      </a:r>
                      <a:endParaRPr b="1" sz="1300">
                        <a:solidFill>
                          <a:srgbClr val="E1446D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1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5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4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3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...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2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E1446D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Usuario 4</a:t>
                      </a:r>
                      <a:endParaRPr b="1" sz="1300">
                        <a:solidFill>
                          <a:srgbClr val="E1446D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4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2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1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...</a:t>
                      </a:r>
                      <a:endParaRPr b="1"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...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...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...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...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Usuario </a:t>
                      </a:r>
                      <a:r>
                        <a:rPr b="1" i="1"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n</a:t>
                      </a:r>
                      <a:endParaRPr b="1" i="1"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1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2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5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5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...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3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58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SR </a:t>
            </a:r>
            <a:r>
              <a:rPr b="1" lang="es" sz="2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· Filtro colaborativo</a:t>
            </a:r>
            <a:endParaRPr sz="1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98" name="Google Shape;798;p1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aphicFrame>
        <p:nvGraphicFramePr>
          <p:cNvPr id="799" name="Google Shape;799;p158"/>
          <p:cNvGraphicFramePr/>
          <p:nvPr/>
        </p:nvGraphicFramePr>
        <p:xfrm>
          <a:off x="1123613" y="134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{B7E6C935-D421-4EED-8A9D-00195A353E7A}</a:tableStyleId>
              </a:tblPr>
              <a:tblGrid>
                <a:gridCol w="1038100"/>
                <a:gridCol w="646375"/>
                <a:gridCol w="646375"/>
                <a:gridCol w="646375"/>
                <a:gridCol w="646375"/>
                <a:gridCol w="646375"/>
                <a:gridCol w="646375"/>
                <a:gridCol w="646375"/>
                <a:gridCol w="646375"/>
              </a:tblGrid>
              <a:tr h="37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P1</a:t>
                      </a:r>
                      <a:endParaRPr b="1"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300">
                          <a:solidFill>
                            <a:srgbClr val="E1446D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P2</a:t>
                      </a:r>
                      <a:endParaRPr b="1" sz="1300">
                        <a:solidFill>
                          <a:srgbClr val="E1446D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300">
                          <a:solidFill>
                            <a:srgbClr val="E1446D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P3</a:t>
                      </a:r>
                      <a:endParaRPr b="1" sz="1300">
                        <a:solidFill>
                          <a:srgbClr val="E1446D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E1446D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P4</a:t>
                      </a:r>
                      <a:endParaRPr b="1" sz="1300">
                        <a:solidFill>
                          <a:srgbClr val="E1446D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E1446D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P5</a:t>
                      </a:r>
                      <a:endParaRPr b="1" sz="1300">
                        <a:solidFill>
                          <a:srgbClr val="E1446D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E1446D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P6</a:t>
                      </a:r>
                      <a:endParaRPr b="1" sz="1300">
                        <a:solidFill>
                          <a:srgbClr val="E1446D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...</a:t>
                      </a:r>
                      <a:endParaRPr b="1"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E1446D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</a:t>
                      </a:r>
                      <a:r>
                        <a:rPr b="1" baseline="-25000" lang="es" sz="1300">
                          <a:solidFill>
                            <a:srgbClr val="E1446D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m</a:t>
                      </a:r>
                      <a:endParaRPr b="1" baseline="-25000" i="1" sz="1300">
                        <a:solidFill>
                          <a:srgbClr val="E1446D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Usuario 1</a:t>
                      </a:r>
                      <a:endParaRPr b="1"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5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4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?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?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2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?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...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1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Usuario 2</a:t>
                      </a:r>
                      <a:endParaRPr b="1"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2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1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?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5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?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?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...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5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E1446D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Usuario 3</a:t>
                      </a:r>
                      <a:endParaRPr b="1" sz="1300">
                        <a:solidFill>
                          <a:srgbClr val="E1446D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?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1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5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?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4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3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...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2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rgbClr val="E1446D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Usuario 4</a:t>
                      </a:r>
                      <a:endParaRPr b="1" sz="1300">
                        <a:solidFill>
                          <a:srgbClr val="E1446D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4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?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?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2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1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?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chemeClr val="dk1"/>
                          </a:solidFill>
                        </a:rPr>
                        <a:t>...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?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7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...</a:t>
                      </a:r>
                      <a:endParaRPr b="1"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...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...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...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00">
                          <a:solidFill>
                            <a:schemeClr val="dk1"/>
                          </a:solidFill>
                        </a:rPr>
                        <a:t>...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00">
                          <a:solidFill>
                            <a:schemeClr val="dk1"/>
                          </a:solidFill>
                        </a:rPr>
                        <a:t>...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00">
                          <a:solidFill>
                            <a:schemeClr val="dk1"/>
                          </a:solidFill>
                        </a:rPr>
                        <a:t>...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...</a:t>
                      </a:r>
                      <a:endParaRPr sz="1300"/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00">
                          <a:solidFill>
                            <a:schemeClr val="dk1"/>
                          </a:solidFill>
                        </a:rPr>
                        <a:t>...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Usuario </a:t>
                      </a:r>
                      <a:r>
                        <a:rPr b="1" i="1"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n</a:t>
                      </a:r>
                      <a:endParaRPr b="1" i="1"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1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2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5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?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5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?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...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ubik"/>
                          <a:ea typeface="Rubik"/>
                          <a:cs typeface="Rubik"/>
                          <a:sym typeface="Rubik"/>
                        </a:rPr>
                        <a:t>3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59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SR </a:t>
            </a:r>
            <a:r>
              <a:rPr b="1" lang="es" sz="28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· Filtro colaborativo</a:t>
            </a:r>
            <a:endParaRPr sz="1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05" name="Google Shape;805;p1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06" name="Google Shape;806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775" y="14185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4877050" y="1418575"/>
            <a:ext cx="548700" cy="54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8" name="Google Shape;808;p159"/>
          <p:cNvCxnSpPr/>
          <p:nvPr/>
        </p:nvCxnSpPr>
        <p:spPr>
          <a:xfrm>
            <a:off x="4453900" y="1176000"/>
            <a:ext cx="0" cy="35490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809" name="Google Shape;809;p159"/>
          <p:cNvGraphicFramePr/>
          <p:nvPr/>
        </p:nvGraphicFramePr>
        <p:xfrm>
          <a:off x="649750" y="2190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{B7E6C935-D421-4EED-8A9D-00195A353E7A}</a:tableStyleId>
              </a:tblPr>
              <a:tblGrid>
                <a:gridCol w="3536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Funciona para cualquier tipo de ítem (películas, libros, música, etc.).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Puede recomendar ítems por fuera del </a:t>
                      </a:r>
                      <a:r>
                        <a:rPr i="1"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perfil</a:t>
                      </a: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 del usuario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10" name="Google Shape;810;p159"/>
          <p:cNvGraphicFramePr/>
          <p:nvPr/>
        </p:nvGraphicFramePr>
        <p:xfrm>
          <a:off x="4721875" y="2190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{B7E6C935-D421-4EED-8A9D-00195A353E7A}</a:tableStyleId>
              </a:tblPr>
              <a:tblGrid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Necesitamos la matriz de utilidad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La matriz de utilidad está, en general, vacía y es muy grande. Esto trae dificultades computacionales.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No puede recomendar ítems que no hayan sido calificados previamente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Tiende a recomendar ítems populares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16" name="Google Shape;816;p160"/>
          <p:cNvPicPr preferRelativeResize="0"/>
          <p:nvPr/>
        </p:nvPicPr>
        <p:blipFill rotWithShape="1">
          <a:blip r:embed="rId3">
            <a:alphaModFix/>
          </a:blip>
          <a:srcRect b="0" l="22566" r="22566" t="0"/>
          <a:stretch/>
        </p:blipFill>
        <p:spPr>
          <a:xfrm>
            <a:off x="5873150" y="3016475"/>
            <a:ext cx="1681800" cy="1624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17" name="Google Shape;817;p160"/>
          <p:cNvSpPr txBox="1"/>
          <p:nvPr/>
        </p:nvSpPr>
        <p:spPr>
          <a:xfrm>
            <a:off x="1139900" y="987925"/>
            <a:ext cx="7298700" cy="17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0" lang="es" sz="4400" u="none" cap="none" strike="noStrike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</a:t>
            </a:r>
            <a:r>
              <a:rPr lang="es" sz="4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Cómo funciona un </a:t>
            </a:r>
            <a:endParaRPr sz="4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filtro colaborativo? </a:t>
            </a:r>
            <a:endParaRPr i="0" sz="44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61"/>
          <p:cNvSpPr txBox="1"/>
          <p:nvPr/>
        </p:nvSpPr>
        <p:spPr>
          <a:xfrm>
            <a:off x="899775" y="299275"/>
            <a:ext cx="75579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SR · Filtro colaborativo </a:t>
            </a:r>
            <a:r>
              <a:rPr b="1" lang="es" sz="26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· Descomposición UV</a:t>
            </a:r>
            <a:endParaRPr sz="26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23" name="Google Shape;823;p1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24" name="Google Shape;824;p161"/>
          <p:cNvSpPr txBox="1"/>
          <p:nvPr/>
        </p:nvSpPr>
        <p:spPr>
          <a:xfrm>
            <a:off x="984925" y="1155575"/>
            <a:ext cx="69972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Reducción de dimensionalidad - Descomposición UV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25" name="Google Shape;825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513" y="1557025"/>
            <a:ext cx="7252976" cy="175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62"/>
          <p:cNvSpPr txBox="1"/>
          <p:nvPr/>
        </p:nvSpPr>
        <p:spPr>
          <a:xfrm>
            <a:off x="899775" y="299275"/>
            <a:ext cx="75579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SR · Filtro colaborativo </a:t>
            </a:r>
            <a:r>
              <a:rPr b="1" lang="es" sz="26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· Descomposición UV</a:t>
            </a:r>
            <a:endParaRPr sz="26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31" name="Google Shape;831;p1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32" name="Google Shape;832;p162"/>
          <p:cNvSpPr txBox="1"/>
          <p:nvPr/>
        </p:nvSpPr>
        <p:spPr>
          <a:xfrm>
            <a:off x="984925" y="1155575"/>
            <a:ext cx="69972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Reducción de dimensionalidad - Descomposición UV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33" name="Google Shape;833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513" y="1557025"/>
            <a:ext cx="7252976" cy="1753875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162"/>
          <p:cNvSpPr txBox="1"/>
          <p:nvPr/>
        </p:nvSpPr>
        <p:spPr>
          <a:xfrm>
            <a:off x="1785075" y="3310900"/>
            <a:ext cx="4992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5x5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35" name="Google Shape;835;p162"/>
          <p:cNvSpPr txBox="1"/>
          <p:nvPr/>
        </p:nvSpPr>
        <p:spPr>
          <a:xfrm>
            <a:off x="3789225" y="3310900"/>
            <a:ext cx="7524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U: 5x2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36" name="Google Shape;836;p162"/>
          <p:cNvSpPr txBox="1"/>
          <p:nvPr/>
        </p:nvSpPr>
        <p:spPr>
          <a:xfrm>
            <a:off x="6135450" y="3310900"/>
            <a:ext cx="7164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V: 2x5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aphicFrame>
        <p:nvGraphicFramePr>
          <p:cNvPr id="622" name="Google Shape;622;p136"/>
          <p:cNvGraphicFramePr/>
          <p:nvPr/>
        </p:nvGraphicFramePr>
        <p:xfrm>
          <a:off x="833125" y="1519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{8AB23114-0A89-4041-8894-1324CE63EF44}</a:tableStyleId>
              </a:tblPr>
              <a:tblGrid>
                <a:gridCol w="64556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¿Cómo anduvieron?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Actividad: Data Science en mi vida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Repaso: Sistemas de recomendación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Break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Hands-on training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Cierre</a:t>
                      </a:r>
                      <a:endParaRPr>
                        <a:solidFill>
                          <a:srgbClr val="434343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63"/>
          <p:cNvSpPr txBox="1"/>
          <p:nvPr/>
        </p:nvSpPr>
        <p:spPr>
          <a:xfrm>
            <a:off x="899775" y="299275"/>
            <a:ext cx="75579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SR · Filtro colaborativo </a:t>
            </a:r>
            <a:r>
              <a:rPr b="1" lang="es" sz="26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· Descomposición UV</a:t>
            </a:r>
            <a:endParaRPr sz="26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42" name="Google Shape;842;p1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43" name="Google Shape;843;p163"/>
          <p:cNvSpPr txBox="1"/>
          <p:nvPr/>
        </p:nvSpPr>
        <p:spPr>
          <a:xfrm>
            <a:off x="984925" y="1155575"/>
            <a:ext cx="69972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Reducción de dimensionalidad - Descomposición UV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44" name="Google Shape;844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513" y="1557025"/>
            <a:ext cx="7252976" cy="1753875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163"/>
          <p:cNvSpPr txBox="1"/>
          <p:nvPr/>
        </p:nvSpPr>
        <p:spPr>
          <a:xfrm>
            <a:off x="1785075" y="3310900"/>
            <a:ext cx="4992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5x5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46" name="Google Shape;846;p163"/>
          <p:cNvSpPr txBox="1"/>
          <p:nvPr/>
        </p:nvSpPr>
        <p:spPr>
          <a:xfrm>
            <a:off x="3789225" y="3310900"/>
            <a:ext cx="7524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U: 5x2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47" name="Google Shape;847;p163"/>
          <p:cNvSpPr txBox="1"/>
          <p:nvPr/>
        </p:nvSpPr>
        <p:spPr>
          <a:xfrm>
            <a:off x="6135450" y="3310900"/>
            <a:ext cx="7164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V: 2x5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48" name="Google Shape;848;p163"/>
          <p:cNvSpPr/>
          <p:nvPr/>
        </p:nvSpPr>
        <p:spPr>
          <a:xfrm>
            <a:off x="4212407" y="3394781"/>
            <a:ext cx="212100" cy="237600"/>
          </a:xfrm>
          <a:prstGeom prst="ellipse">
            <a:avLst/>
          </a:prstGeom>
          <a:noFill/>
          <a:ln cap="flat" cmpd="sng" w="19050">
            <a:solidFill>
              <a:srgbClr val="E144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163"/>
          <p:cNvSpPr/>
          <p:nvPr/>
        </p:nvSpPr>
        <p:spPr>
          <a:xfrm>
            <a:off x="6389845" y="3394774"/>
            <a:ext cx="212100" cy="237600"/>
          </a:xfrm>
          <a:prstGeom prst="ellipse">
            <a:avLst/>
          </a:prstGeom>
          <a:noFill/>
          <a:ln cap="flat" cmpd="sng" w="19050">
            <a:solidFill>
              <a:srgbClr val="E144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163"/>
          <p:cNvSpPr txBox="1"/>
          <p:nvPr/>
        </p:nvSpPr>
        <p:spPr>
          <a:xfrm>
            <a:off x="4170525" y="3840100"/>
            <a:ext cx="32181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d</a:t>
            </a:r>
            <a:r>
              <a:rPr lang="es">
                <a:solidFill>
                  <a:srgbClr val="E1446D"/>
                </a:solidFill>
                <a:latin typeface="Rubik"/>
                <a:ea typeface="Rubik"/>
                <a:cs typeface="Rubik"/>
                <a:sym typeface="Rubik"/>
              </a:rPr>
              <a:t>:</a:t>
            </a:r>
            <a:r>
              <a:rPr lang="es">
                <a:latin typeface="Rubik"/>
                <a:ea typeface="Rubik"/>
                <a:cs typeface="Rubik"/>
                <a:sym typeface="Rubik"/>
              </a:rPr>
              <a:t> lo elegimos, es un hiperparámetro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851" name="Google Shape;851;p163"/>
          <p:cNvCxnSpPr>
            <a:stCxn id="848" idx="5"/>
          </p:cNvCxnSpPr>
          <p:nvPr/>
        </p:nvCxnSpPr>
        <p:spPr>
          <a:xfrm>
            <a:off x="4393445" y="3597585"/>
            <a:ext cx="488700" cy="263100"/>
          </a:xfrm>
          <a:prstGeom prst="straightConnector1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52" name="Google Shape;852;p163"/>
          <p:cNvCxnSpPr>
            <a:stCxn id="849" idx="4"/>
          </p:cNvCxnSpPr>
          <p:nvPr/>
        </p:nvCxnSpPr>
        <p:spPr>
          <a:xfrm flipH="1">
            <a:off x="6034495" y="3632374"/>
            <a:ext cx="461400" cy="228300"/>
          </a:xfrm>
          <a:prstGeom prst="straightConnector1">
            <a:avLst/>
          </a:prstGeom>
          <a:noFill/>
          <a:ln cap="flat" cmpd="sng" w="9525">
            <a:solidFill>
              <a:srgbClr val="E1446D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64"/>
          <p:cNvSpPr txBox="1"/>
          <p:nvPr/>
        </p:nvSpPr>
        <p:spPr>
          <a:xfrm>
            <a:off x="899775" y="299275"/>
            <a:ext cx="75579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SR · Filtro colaborativo </a:t>
            </a:r>
            <a:r>
              <a:rPr b="1" lang="es" sz="26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· Descomposición UV</a:t>
            </a:r>
            <a:endParaRPr sz="26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58" name="Google Shape;858;p1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59" name="Google Shape;859;p164"/>
          <p:cNvSpPr txBox="1"/>
          <p:nvPr/>
        </p:nvSpPr>
        <p:spPr>
          <a:xfrm>
            <a:off x="984925" y="1155575"/>
            <a:ext cx="69972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Reducción de dimensionalidad - Descomposición UV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60" name="Google Shape;860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513" y="1557025"/>
            <a:ext cx="7252976" cy="1753875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164"/>
          <p:cNvSpPr txBox="1"/>
          <p:nvPr/>
        </p:nvSpPr>
        <p:spPr>
          <a:xfrm>
            <a:off x="1074525" y="3422975"/>
            <a:ext cx="75579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Buscamos u</a:t>
            </a:r>
            <a:r>
              <a:rPr baseline="-25000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ij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y v</a:t>
            </a:r>
            <a:r>
              <a:rPr baseline="-25000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ij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de forma que cuando multipliquemos las matrices se aproximen bastante a los valores originales. Ej:  5 = u</a:t>
            </a:r>
            <a:r>
              <a:rPr baseline="-25000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11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*v</a:t>
            </a:r>
            <a:r>
              <a:rPr baseline="-25000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11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+ u</a:t>
            </a:r>
            <a:r>
              <a:rPr baseline="-25000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12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*v</a:t>
            </a:r>
            <a:r>
              <a:rPr baseline="-25000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21</a:t>
            </a:r>
            <a:endParaRPr baseline="-25000"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62" name="Google Shape;862;p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25824" y="3470489"/>
            <a:ext cx="548701" cy="312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65"/>
          <p:cNvSpPr txBox="1"/>
          <p:nvPr/>
        </p:nvSpPr>
        <p:spPr>
          <a:xfrm>
            <a:off x="899775" y="299275"/>
            <a:ext cx="75579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SR · Filtro colaborativo </a:t>
            </a:r>
            <a:r>
              <a:rPr b="1" lang="es" sz="26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· Descomposición UV</a:t>
            </a:r>
            <a:endParaRPr sz="26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68" name="Google Shape;868;p1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69" name="Google Shape;869;p165"/>
          <p:cNvSpPr txBox="1"/>
          <p:nvPr/>
        </p:nvSpPr>
        <p:spPr>
          <a:xfrm>
            <a:off x="984925" y="1155575"/>
            <a:ext cx="69972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Reducción de dimensionalidad - Descomposición UV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70" name="Google Shape;870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513" y="1557025"/>
            <a:ext cx="7252976" cy="1753875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165"/>
          <p:cNvSpPr txBox="1"/>
          <p:nvPr/>
        </p:nvSpPr>
        <p:spPr>
          <a:xfrm>
            <a:off x="1074525" y="3422975"/>
            <a:ext cx="75579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Buscamos u</a:t>
            </a:r>
            <a:r>
              <a:rPr baseline="-25000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ij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y v</a:t>
            </a:r>
            <a:r>
              <a:rPr baseline="-25000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ij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de forma que cuando multipliquemos las matrices se aproximen bastante a los valores originales. Ej:  5 = u</a:t>
            </a:r>
            <a:r>
              <a:rPr baseline="-25000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11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*v</a:t>
            </a:r>
            <a:r>
              <a:rPr baseline="-25000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11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+ u</a:t>
            </a:r>
            <a:r>
              <a:rPr baseline="-25000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12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*v</a:t>
            </a:r>
            <a:r>
              <a:rPr baseline="-25000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21</a:t>
            </a:r>
            <a:endParaRPr baseline="-25000"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72" name="Google Shape;872;p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25824" y="4173039"/>
            <a:ext cx="548701" cy="312136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165"/>
          <p:cNvSpPr txBox="1"/>
          <p:nvPr/>
        </p:nvSpPr>
        <p:spPr>
          <a:xfrm>
            <a:off x="1074525" y="4173050"/>
            <a:ext cx="75579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Para completar los lugares vacíos, simplemente ponemos lo que de la multiplicación de la derecha. Ej:         = u</a:t>
            </a:r>
            <a:r>
              <a:rPr baseline="-25000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31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*v</a:t>
            </a:r>
            <a:r>
              <a:rPr baseline="-25000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12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 + u</a:t>
            </a:r>
            <a:r>
              <a:rPr baseline="-25000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32</a:t>
            </a:r>
            <a:r>
              <a:rPr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*v</a:t>
            </a:r>
            <a:r>
              <a:rPr baseline="-25000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22</a:t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74" name="Google Shape;874;p165"/>
          <p:cNvSpPr/>
          <p:nvPr/>
        </p:nvSpPr>
        <p:spPr>
          <a:xfrm>
            <a:off x="1610650" y="2318910"/>
            <a:ext cx="246900" cy="230100"/>
          </a:xfrm>
          <a:prstGeom prst="ellipse">
            <a:avLst/>
          </a:prstGeom>
          <a:noFill/>
          <a:ln cap="flat" cmpd="sng" w="19050">
            <a:solidFill>
              <a:srgbClr val="E144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165"/>
          <p:cNvSpPr/>
          <p:nvPr/>
        </p:nvSpPr>
        <p:spPr>
          <a:xfrm>
            <a:off x="4248900" y="4519760"/>
            <a:ext cx="246900" cy="230100"/>
          </a:xfrm>
          <a:prstGeom prst="ellipse">
            <a:avLst/>
          </a:prstGeom>
          <a:noFill/>
          <a:ln cap="flat" cmpd="sng" w="19050">
            <a:solidFill>
              <a:srgbClr val="E144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66"/>
          <p:cNvSpPr txBox="1"/>
          <p:nvPr/>
        </p:nvSpPr>
        <p:spPr>
          <a:xfrm>
            <a:off x="984925" y="1214950"/>
            <a:ext cx="76272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Reducción de dimensionalidad - Descomposición UV</a:t>
            </a:r>
            <a:endParaRPr b="1" sz="16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¿Cómo encontramos los valores para U y V?</a:t>
            </a:r>
            <a:endParaRPr sz="2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Necesitamos una métrica para minimizar. En general, RMSE para los </a:t>
            </a:r>
            <a:r>
              <a:rPr b="1"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valores no nulos de la matriz</a:t>
            </a: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AutoNum type="arabicPeriod"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Empezamos en algún lugar al azar.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AutoNum type="arabicPeriod"/>
            </a:pPr>
            <a:r>
              <a:rPr lang="es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Buscamos el mínimo de la función de costo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FFFFFF"/>
                </a:solidFill>
                <a:highlight>
                  <a:schemeClr val="dk1"/>
                </a:highlight>
                <a:latin typeface="Rubik"/>
                <a:ea typeface="Rubik"/>
                <a:cs typeface="Rubik"/>
                <a:sym typeface="Rubik"/>
              </a:rPr>
              <a:t>¡ Es el problema que resuelve el descenso por gradiente !</a:t>
            </a:r>
            <a:endParaRPr sz="2200">
              <a:solidFill>
                <a:srgbClr val="434343"/>
              </a:solidFill>
              <a:highlight>
                <a:schemeClr val="dk1"/>
              </a:highlight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81" name="Google Shape;881;p166"/>
          <p:cNvSpPr txBox="1"/>
          <p:nvPr/>
        </p:nvSpPr>
        <p:spPr>
          <a:xfrm>
            <a:off x="899775" y="299275"/>
            <a:ext cx="75579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SR · Filtro colaborativo </a:t>
            </a:r>
            <a:r>
              <a:rPr b="1" lang="es" sz="2600">
                <a:solidFill>
                  <a:srgbClr val="009BDE"/>
                </a:solidFill>
                <a:latin typeface="Rubik"/>
                <a:ea typeface="Rubik"/>
                <a:cs typeface="Rubik"/>
                <a:sym typeface="Rubik"/>
              </a:rPr>
              <a:t>· Descomposición UV</a:t>
            </a:r>
            <a:endParaRPr sz="26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82" name="Google Shape;882;p1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68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s"/>
              <a:t>Hands-on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s"/>
              <a:t>training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69"/>
          <p:cNvSpPr txBox="1"/>
          <p:nvPr>
            <p:ph type="title"/>
          </p:nvPr>
        </p:nvSpPr>
        <p:spPr>
          <a:xfrm>
            <a:off x="288750" y="587675"/>
            <a:ext cx="14367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Hands-on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training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897" name="Google Shape;897;p1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98" name="Google Shape;898;p169"/>
          <p:cNvSpPr txBox="1"/>
          <p:nvPr/>
        </p:nvSpPr>
        <p:spPr>
          <a:xfrm>
            <a:off x="2089675" y="1622125"/>
            <a:ext cx="7015800" cy="26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" sz="18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DS_Encuentro_41_Sistemas_Recomendacion.ipynb</a:t>
            </a:r>
            <a:endParaRPr sz="18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sz="18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" sz="18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Este notebook es la continuación del notebook de la clase anterior. Recomendamos trabajar con ese si aún no lo terminaron.</a:t>
            </a:r>
            <a:endParaRPr sz="18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sz="26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70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Recordatorio sobre condiciones de aprobación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7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09" name="Google Shape;909;p171"/>
          <p:cNvSpPr txBox="1"/>
          <p:nvPr>
            <p:ph idx="4294967295" type="title"/>
          </p:nvPr>
        </p:nvSpPr>
        <p:spPr>
          <a:xfrm>
            <a:off x="727650" y="5126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9BDE"/>
                </a:solidFill>
              </a:rPr>
              <a:t>Proyectos · </a:t>
            </a:r>
            <a:r>
              <a:rPr lang="es">
                <a:solidFill>
                  <a:srgbClr val="434343"/>
                </a:solidFill>
              </a:rPr>
              <a:t>Condiciones de aprobación</a:t>
            </a:r>
            <a:endParaRPr>
              <a:solidFill>
                <a:srgbClr val="009BDE"/>
              </a:solidFill>
            </a:endParaRPr>
          </a:p>
        </p:txBody>
      </p:sp>
      <p:cxnSp>
        <p:nvCxnSpPr>
          <p:cNvPr id="910" name="Google Shape;910;p171"/>
          <p:cNvCxnSpPr/>
          <p:nvPr/>
        </p:nvCxnSpPr>
        <p:spPr>
          <a:xfrm>
            <a:off x="812175" y="1208900"/>
            <a:ext cx="761700" cy="0"/>
          </a:xfrm>
          <a:prstGeom prst="straightConnector1">
            <a:avLst/>
          </a:prstGeom>
          <a:noFill/>
          <a:ln cap="flat" cmpd="sng" w="38100">
            <a:solidFill>
              <a:srgbClr val="009BD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1" name="Google Shape;911;p171"/>
          <p:cNvSpPr txBox="1"/>
          <p:nvPr/>
        </p:nvSpPr>
        <p:spPr>
          <a:xfrm>
            <a:off x="812175" y="1552750"/>
            <a:ext cx="7262100" cy="22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Los/as evaluadores/as considerarán una entrega como </a:t>
            </a:r>
            <a:r>
              <a:rPr b="1" lang="es" sz="1600">
                <a:solidFill>
                  <a:srgbClr val="1A9988"/>
                </a:solidFill>
                <a:latin typeface="Rubik"/>
                <a:ea typeface="Rubik"/>
                <a:cs typeface="Rubik"/>
                <a:sym typeface="Rubik"/>
              </a:rPr>
              <a:t>Aprobada</a:t>
            </a:r>
            <a:r>
              <a:rPr lang="es" sz="16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 cuando el/la estudiante haya cumplido satisfactoriamente el 100% de los puntos que pide el checklist (aunque no los haya hecho a todos perfectos).</a:t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Caso contrario, el/la evaluador/a considerará la entrega como </a:t>
            </a:r>
            <a:r>
              <a:rPr b="1" lang="es" sz="1600">
                <a:solidFill>
                  <a:srgbClr val="EB5600"/>
                </a:solidFill>
                <a:latin typeface="Rubik"/>
                <a:ea typeface="Rubik"/>
                <a:cs typeface="Rubik"/>
                <a:sym typeface="Rubik"/>
              </a:rPr>
              <a:t>Para rehacer.</a:t>
            </a:r>
            <a:endParaRPr b="1" sz="1600">
              <a:solidFill>
                <a:srgbClr val="EB56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s" sz="1600">
                <a:solidFill>
                  <a:srgbClr val="EB5600"/>
                </a:solidFill>
                <a:latin typeface="Rubik Light"/>
                <a:ea typeface="Rubik Light"/>
                <a:cs typeface="Rubik Light"/>
                <a:sym typeface="Rubik Light"/>
              </a:rPr>
              <a:t>Nota: no hay un límite de iteraciones (el/la estudiante puede tener que rehacer su trabajo todas las veces que sea necesario hasta aprobar).</a:t>
            </a:r>
            <a:endParaRPr i="1" sz="1600">
              <a:solidFill>
                <a:srgbClr val="EB56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s" sz="1100"/>
              <a:t>‹#›</a:t>
            </a:fld>
            <a:endParaRPr sz="1100"/>
          </a:p>
        </p:txBody>
      </p:sp>
      <p:sp>
        <p:nvSpPr>
          <p:cNvPr id="917" name="Google Shape;917;p172"/>
          <p:cNvSpPr txBox="1"/>
          <p:nvPr/>
        </p:nvSpPr>
        <p:spPr>
          <a:xfrm>
            <a:off x="885475" y="1705825"/>
            <a:ext cx="7090800" cy="17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ubik"/>
              <a:buAutoNum type="arabicPeriod"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Completar el notebook de hoy. </a:t>
            </a:r>
            <a:endParaRPr b="0" i="0" sz="1800" u="none" cap="none" strike="noStrike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ubik"/>
              <a:buAutoNum type="arabicPeriod"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Trabajar en la Entrega 06.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ubik"/>
              <a:buAutoNum type="arabicPeriod"/>
            </a:pPr>
            <a:r>
              <a:rPr lang="es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Ver el siguiente video: </a:t>
            </a:r>
            <a:r>
              <a:rPr lang="es" sz="1800" u="sng">
                <a:solidFill>
                  <a:srgbClr val="430098"/>
                </a:solidFill>
                <a:latin typeface="Rubik"/>
                <a:ea typeface="Rubik"/>
                <a:cs typeface="Rubik"/>
                <a:sym typeface="Rubik"/>
                <a:hlinkClick r:id="rId3"/>
              </a:rPr>
              <a:t>https://www.youtube.com/watch?v=kMXZbDT5vm0</a:t>
            </a:r>
            <a:endParaRPr sz="1800" u="sng">
              <a:solidFill>
                <a:srgbClr val="430098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9BDE"/>
        </a:solidFill>
      </p:bgPr>
    </p:bg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37"/>
          <p:cNvSpPr txBox="1"/>
          <p:nvPr>
            <p:ph idx="4294967295" type="title"/>
          </p:nvPr>
        </p:nvSpPr>
        <p:spPr>
          <a:xfrm>
            <a:off x="729450" y="838200"/>
            <a:ext cx="4299300" cy="21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¿Dónde estamos?</a:t>
            </a:r>
            <a:endParaRPr b="1" sz="38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28" name="Google Shape;628;p137"/>
          <p:cNvPicPr preferRelativeResize="0"/>
          <p:nvPr/>
        </p:nvPicPr>
        <p:blipFill rotWithShape="1">
          <a:blip r:embed="rId3">
            <a:alphaModFix/>
          </a:blip>
          <a:srcRect b="10793" l="0" r="0" t="6370"/>
          <a:stretch/>
        </p:blipFill>
        <p:spPr>
          <a:xfrm>
            <a:off x="6717350" y="2337299"/>
            <a:ext cx="1880875" cy="24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" y="3758400"/>
            <a:ext cx="490150" cy="6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38"/>
          <p:cNvSpPr txBox="1"/>
          <p:nvPr>
            <p:ph type="title"/>
          </p:nvPr>
        </p:nvSpPr>
        <p:spPr>
          <a:xfrm>
            <a:off x="729450" y="587675"/>
            <a:ext cx="4456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anduvieron?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39"/>
          <p:cNvSpPr txBox="1"/>
          <p:nvPr>
            <p:ph type="title"/>
          </p:nvPr>
        </p:nvSpPr>
        <p:spPr>
          <a:xfrm>
            <a:off x="729450" y="587675"/>
            <a:ext cx="6067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Actividad: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 Science en mi vida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40"/>
          <p:cNvSpPr txBox="1"/>
          <p:nvPr/>
        </p:nvSpPr>
        <p:spPr>
          <a:xfrm>
            <a:off x="899775" y="299275"/>
            <a:ext cx="7329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Data Science en mi vida</a:t>
            </a:r>
            <a:endParaRPr b="1" sz="2800">
              <a:solidFill>
                <a:srgbClr val="009BD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45" name="Google Shape;645;p140"/>
          <p:cNvSpPr txBox="1"/>
          <p:nvPr/>
        </p:nvSpPr>
        <p:spPr>
          <a:xfrm>
            <a:off x="899775" y="1044225"/>
            <a:ext cx="68847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¡Preparen sus charlas relámpago! 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800">
                <a:solidFill>
                  <a:srgbClr val="434343"/>
                </a:solidFill>
                <a:latin typeface="Rubik Light"/>
                <a:ea typeface="Rubik Light"/>
                <a:cs typeface="Rubik Light"/>
                <a:sym typeface="Rubik Light"/>
              </a:rPr>
              <a:t>En 7 minutos con 7 slides comparte con tus compañeros:</a:t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600">
                <a:solidFill>
                  <a:srgbClr val="430098"/>
                </a:solidFill>
                <a:latin typeface="Rubik Light"/>
                <a:ea typeface="Rubik Light"/>
                <a:cs typeface="Rubik Light"/>
                <a:sym typeface="Rubik Light"/>
              </a:rPr>
              <a:t>En qué problemas estás aplicando lo aprendido en Data Science y cómo lo estás haciendo. </a:t>
            </a:r>
            <a:endParaRPr sz="1600">
              <a:solidFill>
                <a:srgbClr val="430098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600">
                <a:solidFill>
                  <a:srgbClr val="430098"/>
                </a:solidFill>
                <a:latin typeface="Rubik Light"/>
                <a:ea typeface="Rubik Light"/>
                <a:cs typeface="Rubik Light"/>
                <a:sym typeface="Rubik Light"/>
              </a:rPr>
              <a:t>O bien, en qué problemas te gustaría aplicar Data Science y cómo lo harías.</a:t>
            </a:r>
            <a:endParaRPr sz="1600">
              <a:solidFill>
                <a:srgbClr val="430098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sz="1600">
              <a:solidFill>
                <a:srgbClr val="430098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" sz="1600">
                <a:solidFill>
                  <a:srgbClr val="430098"/>
                </a:solidFill>
                <a:latin typeface="Rubik Light"/>
                <a:ea typeface="Rubik Light"/>
                <a:cs typeface="Rubik Light"/>
                <a:sym typeface="Rubik Light"/>
              </a:rPr>
              <a:t>¡Elige algún tema o proyecto que te interese y relaciónalo con lo aprendido!</a:t>
            </a:r>
            <a:endParaRPr sz="1600">
              <a:solidFill>
                <a:srgbClr val="430098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41"/>
          <p:cNvSpPr/>
          <p:nvPr/>
        </p:nvSpPr>
        <p:spPr>
          <a:xfrm>
            <a:off x="-137400" y="-3450"/>
            <a:ext cx="9384600" cy="5470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1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52" name="Google Shape;652;p141"/>
          <p:cNvSpPr txBox="1"/>
          <p:nvPr/>
        </p:nvSpPr>
        <p:spPr>
          <a:xfrm>
            <a:off x="657750" y="1444600"/>
            <a:ext cx="7828500" cy="27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" sz="1800">
                <a:solidFill>
                  <a:srgbClr val="FCD300"/>
                </a:solidFill>
                <a:latin typeface="Rubik"/>
                <a:ea typeface="Rubik"/>
                <a:cs typeface="Rubik"/>
                <a:sym typeface="Rubik"/>
              </a:rPr>
              <a:t>IMPORTANTE</a:t>
            </a:r>
            <a:endParaRPr b="1" sz="1800">
              <a:solidFill>
                <a:srgbClr val="FCD3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sz="1800">
              <a:solidFill>
                <a:srgbClr val="FCD3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" sz="3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Si no lo hicieron, bajar el siguiente dataset:</a:t>
            </a:r>
            <a:endParaRPr sz="3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2000" u="sng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  <a:hlinkClick r:id="rId3"/>
              </a:rPr>
              <a:t>https://www.kaggle.com/netflix-inc/netflix-prize-data</a:t>
            </a:r>
            <a:endParaRPr sz="2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653" name="Google Shape;653;p141"/>
          <p:cNvCxnSpPr/>
          <p:nvPr/>
        </p:nvCxnSpPr>
        <p:spPr>
          <a:xfrm>
            <a:off x="4350750" y="1965500"/>
            <a:ext cx="408300" cy="0"/>
          </a:xfrm>
          <a:prstGeom prst="straightConnector1">
            <a:avLst/>
          </a:prstGeom>
          <a:noFill/>
          <a:ln cap="flat" cmpd="sng" w="28575">
            <a:solidFill>
              <a:srgbClr val="FCD3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42"/>
          <p:cNvSpPr txBox="1"/>
          <p:nvPr>
            <p:ph type="title"/>
          </p:nvPr>
        </p:nvSpPr>
        <p:spPr>
          <a:xfrm>
            <a:off x="729450" y="587675"/>
            <a:ext cx="5511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Repaso: Sistemas de Recomendación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